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handoutMasterIdLst>
    <p:handoutMasterId r:id="rId46"/>
  </p:handoutMasterIdLst>
  <p:sldIdLst>
    <p:sldId id="256" r:id="rId2"/>
    <p:sldId id="336" r:id="rId3"/>
    <p:sldId id="313" r:id="rId4"/>
    <p:sldId id="335" r:id="rId5"/>
    <p:sldId id="339" r:id="rId6"/>
    <p:sldId id="341" r:id="rId7"/>
    <p:sldId id="315" r:id="rId8"/>
    <p:sldId id="317" r:id="rId9"/>
    <p:sldId id="342" r:id="rId10"/>
    <p:sldId id="343" r:id="rId11"/>
    <p:sldId id="344" r:id="rId12"/>
    <p:sldId id="345" r:id="rId13"/>
    <p:sldId id="346" r:id="rId14"/>
    <p:sldId id="347" r:id="rId15"/>
    <p:sldId id="318" r:id="rId16"/>
    <p:sldId id="319" r:id="rId17"/>
    <p:sldId id="348" r:id="rId18"/>
    <p:sldId id="320" r:id="rId19"/>
    <p:sldId id="321" r:id="rId20"/>
    <p:sldId id="349" r:id="rId21"/>
    <p:sldId id="282" r:id="rId22"/>
    <p:sldId id="322" r:id="rId23"/>
    <p:sldId id="350" r:id="rId24"/>
    <p:sldId id="351" r:id="rId25"/>
    <p:sldId id="352" r:id="rId26"/>
    <p:sldId id="291" r:id="rId27"/>
    <p:sldId id="323" r:id="rId28"/>
    <p:sldId id="353" r:id="rId29"/>
    <p:sldId id="354" r:id="rId30"/>
    <p:sldId id="324" r:id="rId31"/>
    <p:sldId id="325" r:id="rId32"/>
    <p:sldId id="355" r:id="rId33"/>
    <p:sldId id="356" r:id="rId34"/>
    <p:sldId id="357" r:id="rId35"/>
    <p:sldId id="358" r:id="rId36"/>
    <p:sldId id="359" r:id="rId37"/>
    <p:sldId id="326" r:id="rId38"/>
    <p:sldId id="327" r:id="rId39"/>
    <p:sldId id="360" r:id="rId40"/>
    <p:sldId id="331" r:id="rId41"/>
    <p:sldId id="332" r:id="rId42"/>
    <p:sldId id="329" r:id="rId43"/>
    <p:sldId id="361" r:id="rId4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8" autoAdjust="0"/>
    <p:restoredTop sz="94659" autoAdjust="0"/>
  </p:normalViewPr>
  <p:slideViewPr>
    <p:cSldViewPr>
      <p:cViewPr varScale="1">
        <p:scale>
          <a:sx n="82" d="100"/>
          <a:sy n="82" d="100"/>
        </p:scale>
        <p:origin x="156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3252"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C938F1C-41B3-4AC0-8F2A-6C5C326DFCA4}" type="datetime1">
              <a:rPr lang="fr-FR" smtClean="0"/>
              <a:t>30/11/2016</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EFB6016-18A2-4B07-BCE0-0CA110C8991D}" type="slidenum">
              <a:rPr lang="fr-FR" smtClean="0"/>
              <a:t>‹N°›</a:t>
            </a:fld>
            <a:endParaRPr lang="fr-FR"/>
          </a:p>
        </p:txBody>
      </p:sp>
    </p:spTree>
    <p:extLst>
      <p:ext uri="{BB962C8B-B14F-4D97-AF65-F5344CB8AC3E}">
        <p14:creationId xmlns:p14="http://schemas.microsoft.com/office/powerpoint/2010/main" val="226488704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A7C4CE-8DAF-4D9C-A248-A937AC6C75E9}" type="datetime1">
              <a:rPr lang="fr-FR" smtClean="0"/>
              <a:t>30/11/2016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E5210A-099D-4A02-8A90-F66C12C68C5F}" type="slidenum">
              <a:rPr lang="fr-FR" smtClean="0"/>
              <a:pPr/>
              <a:t>‹N°›</a:t>
            </a:fld>
            <a:endParaRPr lang="fr-FR"/>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AE5210A-099D-4A02-8A90-F66C12C68C5F}" type="slidenum">
              <a:rPr lang="fr-FR" smtClean="0"/>
              <a:pPr/>
              <a:t>1</a:t>
            </a:fld>
            <a:endParaRPr lang="fr-FR"/>
          </a:p>
        </p:txBody>
      </p:sp>
      <p:sp>
        <p:nvSpPr>
          <p:cNvPr id="5" name="Espace réservé de la date 4"/>
          <p:cNvSpPr>
            <a:spLocks noGrp="1"/>
          </p:cNvSpPr>
          <p:nvPr>
            <p:ph type="dt" idx="11"/>
          </p:nvPr>
        </p:nvSpPr>
        <p:spPr/>
        <p:txBody>
          <a:bodyPr/>
          <a:lstStyle/>
          <a:p>
            <a:fld id="{E6C76661-A04E-492D-9675-25E30DA15DAC}" type="datetime1">
              <a:rPr lang="fr-FR" smtClean="0"/>
              <a:t>30/11/2016</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AE5210A-099D-4A02-8A90-F66C12C68C5F}" type="slidenum">
              <a:rPr lang="fr-FR" smtClean="0"/>
              <a:pPr/>
              <a:t>2</a:t>
            </a:fld>
            <a:endParaRPr lang="fr-FR"/>
          </a:p>
        </p:txBody>
      </p:sp>
      <p:sp>
        <p:nvSpPr>
          <p:cNvPr id="5" name="Espace réservé de la date 4"/>
          <p:cNvSpPr>
            <a:spLocks noGrp="1"/>
          </p:cNvSpPr>
          <p:nvPr>
            <p:ph type="dt" idx="11"/>
          </p:nvPr>
        </p:nvSpPr>
        <p:spPr/>
        <p:txBody>
          <a:bodyPr/>
          <a:lstStyle/>
          <a:p>
            <a:fld id="{37FD3D22-C47E-4A3C-8307-774E311DECE9}" type="datetime1">
              <a:rPr lang="fr-FR" smtClean="0"/>
              <a:t>30/11/2016</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34A6280F-57F0-40FF-AF27-C003A2EB7479}" type="slidenum">
              <a:rPr lang="fr-FR" smtClean="0"/>
              <a:pPr/>
              <a:t>9</a:t>
            </a:fld>
            <a:endParaRPr lang="fr-FR"/>
          </a:p>
        </p:txBody>
      </p:sp>
      <p:sp>
        <p:nvSpPr>
          <p:cNvPr id="5" name="Espace réservé de la date 4"/>
          <p:cNvSpPr>
            <a:spLocks noGrp="1"/>
          </p:cNvSpPr>
          <p:nvPr>
            <p:ph type="dt" idx="11"/>
          </p:nvPr>
        </p:nvSpPr>
        <p:spPr/>
        <p:txBody>
          <a:bodyPr/>
          <a:lstStyle/>
          <a:p>
            <a:fld id="{A5C501E6-04C4-48EA-85EF-829925831A67}" type="datetime1">
              <a:rPr lang="fr-FR" smtClean="0"/>
              <a:t>30/11/2016</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AE5210A-099D-4A02-8A90-F66C12C68C5F}" type="slidenum">
              <a:rPr lang="fr-FR" smtClean="0"/>
              <a:pPr/>
              <a:t>40</a:t>
            </a:fld>
            <a:endParaRPr lang="fr-FR"/>
          </a:p>
        </p:txBody>
      </p:sp>
      <p:sp>
        <p:nvSpPr>
          <p:cNvPr id="5" name="Espace réservé de la date 4"/>
          <p:cNvSpPr>
            <a:spLocks noGrp="1"/>
          </p:cNvSpPr>
          <p:nvPr>
            <p:ph type="dt" idx="11"/>
          </p:nvPr>
        </p:nvSpPr>
        <p:spPr/>
        <p:txBody>
          <a:bodyPr/>
          <a:lstStyle/>
          <a:p>
            <a:fld id="{D1540F54-DAAD-4F6D-B2AC-D99A2ECB329C}" type="datetime1">
              <a:rPr lang="fr-FR" smtClean="0"/>
              <a:t>30/11/2016</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5FB49DE3-619E-47DD-8D93-E7C0F5B31467}" type="datetime1">
              <a:rPr lang="fr-FR" smtClean="0"/>
              <a:t>30/11/2016</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406BD97B-727F-48C6-ADE2-1F8C5F171D82}"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893A91E3-0510-4AB6-88AF-A9303C523A5F}" type="datetime1">
              <a:rPr lang="fr-FR" smtClean="0"/>
              <a:t>30/11/2016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6BD97B-727F-48C6-ADE2-1F8C5F171D8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AF25D346-B3A0-4ACC-95BC-607AF69579C2}" type="datetime1">
              <a:rPr lang="fr-FR" smtClean="0"/>
              <a:t>30/11/2016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6BD97B-727F-48C6-ADE2-1F8C5F171D8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B9064242-CF11-4154-9A93-CC94E7A32BF2}" type="datetime1">
              <a:rPr lang="fr-FR" smtClean="0"/>
              <a:t>30/11/2016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6BD97B-727F-48C6-ADE2-1F8C5F171D8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317E3C49-A649-472C-AC85-80B4CA66EEB1}" type="datetime1">
              <a:rPr lang="fr-FR" smtClean="0"/>
              <a:t>30/11/2016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6BD97B-727F-48C6-ADE2-1F8C5F171D82}"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15FA7647-713E-4163-A6B7-70B385DE7A2C}" type="datetime1">
              <a:rPr lang="fr-FR" smtClean="0"/>
              <a:t>30/11/2016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06BD97B-727F-48C6-ADE2-1F8C5F171D8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44092DCD-A8FF-4FA5-A36D-DA2A4E628D2B}" type="datetime1">
              <a:rPr lang="fr-FR" smtClean="0"/>
              <a:t>30/11/2016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06BD97B-727F-48C6-ADE2-1F8C5F171D82}"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B2DB406F-0CB0-41FC-91F9-986E7076A971}" type="datetime1">
              <a:rPr lang="fr-FR" smtClean="0"/>
              <a:t>30/11/2016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06BD97B-727F-48C6-ADE2-1F8C5F171D8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16256DB-E10D-46C0-A0DA-207026066924}" type="datetime1">
              <a:rPr lang="fr-FR" smtClean="0"/>
              <a:t>30/11/2016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06BD97B-727F-48C6-ADE2-1F8C5F171D8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2E36B398-76B4-4237-9162-81DB8AD7DD52}" type="datetime1">
              <a:rPr lang="fr-FR" smtClean="0"/>
              <a:t>30/11/2016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06BD97B-727F-48C6-ADE2-1F8C5F171D8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DBB20B96-6078-4E44-9691-AB020F97F598}" type="datetime1">
              <a:rPr lang="fr-FR" smtClean="0"/>
              <a:t>30/11/2016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406BD97B-727F-48C6-ADE2-1F8C5F171D82}"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6567BC2-9742-4588-8F37-92041761524A}" type="datetime1">
              <a:rPr lang="fr-FR" smtClean="0"/>
              <a:t>30/11/2016</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06BD97B-727F-48C6-ADE2-1F8C5F171D82}"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Tabl_doc/Tableau_scolarite.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indic_doc/indic_effic_interne.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Tabl_doc/Tableau_interne.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indic_doc/indic_effic_externe.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Tabl_doc/Tableau_externe.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indic_doc/indic_Personnel.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Tabl_doc/Tableau_personnel.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indic_doc/Indicateur_Ressource.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Tabl_doc/Tableau_ressources.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indic_doc/indic_infrast.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Tabl_doc/Tableau_cnou.doc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indic_doc/indic_Recherche.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Tabl_doc/Tableau_recherche.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Tabl_doc/Tableau_donnee_globale.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indic_doc/Indicateur_scolarisation.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755576" y="3429000"/>
            <a:ext cx="7416824" cy="1080120"/>
          </a:xfrm>
        </p:spPr>
        <p:txBody>
          <a:bodyPr>
            <a:normAutofit fontScale="90000"/>
          </a:bodyPr>
          <a:lstStyle/>
          <a:p>
            <a:pPr algn="ctr"/>
            <a:br>
              <a:rPr lang="fr-FR" dirty="0">
                <a:solidFill>
                  <a:schemeClr val="bg1"/>
                </a:solidFill>
              </a:rPr>
            </a:br>
            <a:r>
              <a:rPr lang="fr-FR" sz="3600" dirty="0">
                <a:solidFill>
                  <a:schemeClr val="bg1"/>
                </a:solidFill>
                <a:latin typeface="Times New Roman" panose="02020603050405020304" pitchFamily="18" charset="0"/>
                <a:cs typeface="Times New Roman" panose="02020603050405020304" pitchFamily="18" charset="0"/>
              </a:rPr>
              <a:t>STRUCTURE DE L’ANNUAIRE STATISTIQUE DE L’ES DU TOGO</a:t>
            </a:r>
            <a:endParaRPr lang="fr-FR" sz="3600" b="1" dirty="0">
              <a:solidFill>
                <a:schemeClr val="bg1"/>
              </a:solidFill>
              <a:latin typeface="Times New Roman" panose="02020603050405020304" pitchFamily="18" charset="0"/>
              <a:cs typeface="Times New Roman" panose="02020603050405020304" pitchFamily="18" charset="0"/>
            </a:endParaRPr>
          </a:p>
        </p:txBody>
      </p:sp>
      <p:sp>
        <p:nvSpPr>
          <p:cNvPr id="3" name="Sous-titre 2"/>
          <p:cNvSpPr>
            <a:spLocks noGrp="1"/>
          </p:cNvSpPr>
          <p:nvPr>
            <p:ph type="subTitle" idx="1"/>
          </p:nvPr>
        </p:nvSpPr>
        <p:spPr>
          <a:xfrm>
            <a:off x="428596" y="714356"/>
            <a:ext cx="7854696" cy="1634524"/>
          </a:xfrm>
        </p:spPr>
        <p:txBody>
          <a:bodyPr>
            <a:noAutofit/>
          </a:bodyPr>
          <a:lstStyle/>
          <a:p>
            <a:pPr algn="ctr"/>
            <a:r>
              <a:rPr lang="fr-FR" sz="3200" b="1" dirty="0">
                <a:solidFill>
                  <a:schemeClr val="accent1">
                    <a:lumMod val="50000"/>
                  </a:schemeClr>
                </a:solidFill>
                <a:latin typeface="Times New Roman" panose="02020603050405020304" pitchFamily="18" charset="0"/>
                <a:cs typeface="Times New Roman" panose="02020603050405020304" pitchFamily="18" charset="0"/>
              </a:rPr>
              <a:t>Cadre conceptuel de confection de l’annuaire statistique de l’Enseignement Supérieur </a:t>
            </a:r>
          </a:p>
        </p:txBody>
      </p:sp>
      <p:sp>
        <p:nvSpPr>
          <p:cNvPr id="4" name="Espace réservé du numéro de diapositive 3"/>
          <p:cNvSpPr>
            <a:spLocks noGrp="1"/>
          </p:cNvSpPr>
          <p:nvPr>
            <p:ph type="sldNum" sz="quarter" idx="12"/>
          </p:nvPr>
        </p:nvSpPr>
        <p:spPr/>
        <p:txBody>
          <a:bodyPr/>
          <a:lstStyle/>
          <a:p>
            <a:fld id="{406BD97B-727F-48C6-ADE2-1F8C5F171D82}" type="slidenum">
              <a:rPr lang="fr-FR" smtClean="0"/>
              <a:pPr/>
              <a:t>1</a:t>
            </a:fld>
            <a:endParaRPr lang="fr-FR"/>
          </a:p>
        </p:txBody>
      </p:sp>
      <p:sp>
        <p:nvSpPr>
          <p:cNvPr id="5" name="Espace réservé de la date 4"/>
          <p:cNvSpPr>
            <a:spLocks noGrp="1"/>
          </p:cNvSpPr>
          <p:nvPr>
            <p:ph type="dt" sz="half" idx="10"/>
          </p:nvPr>
        </p:nvSpPr>
        <p:spPr/>
        <p:txBody>
          <a:bodyPr/>
          <a:lstStyle/>
          <a:p>
            <a:fld id="{E044DDCD-A4F7-4C1C-B4F2-CACEF3091496}" type="datetime1">
              <a:rPr lang="fr-FR" smtClean="0"/>
              <a:t>30/11/2016</a:t>
            </a:fld>
            <a:endParaRPr lang="fr-F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05506"/>
            <a:ext cx="8229600" cy="1143000"/>
          </a:xfrm>
        </p:spPr>
        <p:txBody>
          <a:bodyPr>
            <a:noAutofit/>
          </a:bodyPr>
          <a:lstStyle/>
          <a:p>
            <a:pPr lvl="1" algn="l" rtl="0">
              <a:spcBef>
                <a:spcPct val="0"/>
              </a:spcBef>
            </a:pPr>
            <a:r>
              <a:rPr lang="fr-FR" sz="3200" b="1" kern="1200" dirty="0">
                <a:solidFill>
                  <a:schemeClr val="accent1"/>
                </a:solidFill>
                <a:latin typeface="+mj-lt"/>
                <a:ea typeface="+mj-ea"/>
                <a:cs typeface="+mj-cs"/>
              </a:rPr>
              <a:t>Thème 1: L’accès, la scolarisation, l’équité, la mobilité et l’intégration sous-régionale (suite)</a:t>
            </a:r>
            <a:endParaRPr lang="fr-FR" sz="3200" dirty="0">
              <a:solidFill>
                <a:schemeClr val="accent1"/>
              </a:solidFill>
            </a:endParaRPr>
          </a:p>
        </p:txBody>
      </p:sp>
      <p:graphicFrame>
        <p:nvGraphicFramePr>
          <p:cNvPr id="5" name="Tableau 4"/>
          <p:cNvGraphicFramePr>
            <a:graphicFrameLocks noGrp="1"/>
          </p:cNvGraphicFramePr>
          <p:nvPr/>
        </p:nvGraphicFramePr>
        <p:xfrm>
          <a:off x="357158" y="1714488"/>
          <a:ext cx="8358246" cy="4429158"/>
        </p:xfrm>
        <a:graphic>
          <a:graphicData uri="http://schemas.openxmlformats.org/drawingml/2006/table">
            <a:tbl>
              <a:tblPr/>
              <a:tblGrid>
                <a:gridCol w="1571636">
                  <a:extLst>
                    <a:ext uri="{9D8B030D-6E8A-4147-A177-3AD203B41FA5}">
                      <a16:colId xmlns:a16="http://schemas.microsoft.com/office/drawing/2014/main" val="20000"/>
                    </a:ext>
                  </a:extLst>
                </a:gridCol>
                <a:gridCol w="6786610">
                  <a:extLst>
                    <a:ext uri="{9D8B030D-6E8A-4147-A177-3AD203B41FA5}">
                      <a16:colId xmlns:a16="http://schemas.microsoft.com/office/drawing/2014/main" val="20001"/>
                    </a:ext>
                  </a:extLst>
                </a:gridCol>
              </a:tblGrid>
              <a:tr h="738193">
                <a:tc>
                  <a:txBody>
                    <a:bodyPr/>
                    <a:lstStyle/>
                    <a:p>
                      <a:pPr>
                        <a:lnSpc>
                          <a:spcPct val="115000"/>
                        </a:lnSpc>
                        <a:spcAft>
                          <a:spcPts val="0"/>
                        </a:spcAft>
                      </a:pPr>
                      <a:r>
                        <a:rPr lang="fr-FR" sz="1800" dirty="0">
                          <a:latin typeface="+mj-lt"/>
                          <a:ea typeface="Calibri"/>
                          <a:cs typeface="Times New Roman"/>
                        </a:rPr>
                        <a:t>Tableau 2. 9 </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Effectifs des étudiants des universités privées par établissement, par faculté/école/institut et par sexe</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38193">
                <a:tc>
                  <a:txBody>
                    <a:bodyPr/>
                    <a:lstStyle/>
                    <a:p>
                      <a:pPr>
                        <a:lnSpc>
                          <a:spcPct val="115000"/>
                        </a:lnSpc>
                        <a:spcAft>
                          <a:spcPts val="0"/>
                        </a:spcAft>
                      </a:pPr>
                      <a:r>
                        <a:rPr lang="fr-FR" sz="1800">
                          <a:latin typeface="+mj-lt"/>
                          <a:ea typeface="Calibri"/>
                          <a:cs typeface="Times New Roman"/>
                        </a:rPr>
                        <a:t>Tableau 2. 10 </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Effectif des étudiants inscrits dans les grandes écoles publiques hors Université par établissement et par sexe</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38193">
                <a:tc>
                  <a:txBody>
                    <a:bodyPr/>
                    <a:lstStyle/>
                    <a:p>
                      <a:pPr>
                        <a:lnSpc>
                          <a:spcPct val="115000"/>
                        </a:lnSpc>
                        <a:spcAft>
                          <a:spcPts val="0"/>
                        </a:spcAft>
                      </a:pPr>
                      <a:r>
                        <a:rPr lang="fr-FR" sz="1800">
                          <a:latin typeface="+mj-lt"/>
                          <a:ea typeface="Calibri"/>
                          <a:cs typeface="Times New Roman"/>
                        </a:rPr>
                        <a:t>Tableau 2. 11 </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Effectif des étudiants inscrits dans les grandes écoles privées par établissement, et par sexe</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38193">
                <a:tc>
                  <a:txBody>
                    <a:bodyPr/>
                    <a:lstStyle/>
                    <a:p>
                      <a:pPr>
                        <a:lnSpc>
                          <a:spcPct val="115000"/>
                        </a:lnSpc>
                        <a:spcAft>
                          <a:spcPts val="0"/>
                        </a:spcAft>
                      </a:pPr>
                      <a:r>
                        <a:rPr lang="fr-FR" sz="1800">
                          <a:latin typeface="+mj-lt"/>
                          <a:ea typeface="Calibri"/>
                          <a:cs typeface="Times New Roman"/>
                        </a:rPr>
                        <a:t>Tableau 2. 12</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Répartition des étudiants inscrits dans les universités et grandes écoles par sexe selon la période d’obtention du baccalauréat</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738193">
                <a:tc>
                  <a:txBody>
                    <a:bodyPr/>
                    <a:lstStyle/>
                    <a:p>
                      <a:pPr>
                        <a:lnSpc>
                          <a:spcPct val="115000"/>
                        </a:lnSpc>
                        <a:spcAft>
                          <a:spcPts val="0"/>
                        </a:spcAft>
                      </a:pPr>
                      <a:r>
                        <a:rPr lang="fr-FR" sz="1800">
                          <a:latin typeface="+mj-lt"/>
                          <a:ea typeface="Calibri"/>
                          <a:cs typeface="Times New Roman"/>
                        </a:rPr>
                        <a:t>Tableau 2. 13</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Répartition des étudiants inscrits dans les universités selon le statut, par sexe selon la période d’obtention du baccalauréat</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738193">
                <a:tc>
                  <a:txBody>
                    <a:bodyPr/>
                    <a:lstStyle/>
                    <a:p>
                      <a:pPr>
                        <a:lnSpc>
                          <a:spcPct val="115000"/>
                        </a:lnSpc>
                        <a:spcAft>
                          <a:spcPts val="0"/>
                        </a:spcAft>
                      </a:pPr>
                      <a:r>
                        <a:rPr lang="fr-FR" sz="1800">
                          <a:latin typeface="+mj-lt"/>
                          <a:ea typeface="Calibri"/>
                          <a:cs typeface="Times New Roman"/>
                        </a:rPr>
                        <a:t>Tableau 2. 14</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Répartition des étudiants inscrits dans les grandes écoles selon le statut, par sexe selon la période d’obtention du baccalauréat</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 name="Espace réservé du numéro de diapositive 2"/>
          <p:cNvSpPr>
            <a:spLocks noGrp="1"/>
          </p:cNvSpPr>
          <p:nvPr>
            <p:ph type="sldNum" sz="quarter" idx="12"/>
          </p:nvPr>
        </p:nvSpPr>
        <p:spPr/>
        <p:txBody>
          <a:bodyPr/>
          <a:lstStyle/>
          <a:p>
            <a:fld id="{406BD97B-727F-48C6-ADE2-1F8C5F171D82}" type="slidenum">
              <a:rPr lang="fr-FR" smtClean="0"/>
              <a:pPr/>
              <a:t>10</a:t>
            </a:fld>
            <a:endParaRPr lang="fr-FR"/>
          </a:p>
        </p:txBody>
      </p:sp>
      <p:sp>
        <p:nvSpPr>
          <p:cNvPr id="4" name="Espace réservé de la date 3"/>
          <p:cNvSpPr>
            <a:spLocks noGrp="1"/>
          </p:cNvSpPr>
          <p:nvPr>
            <p:ph type="dt" sz="half" idx="10"/>
          </p:nvPr>
        </p:nvSpPr>
        <p:spPr/>
        <p:txBody>
          <a:bodyPr/>
          <a:lstStyle/>
          <a:p>
            <a:fld id="{1CED7FE5-239E-42C7-AA88-489B146267CD}" type="datetime1">
              <a:rPr lang="fr-FR" smtClean="0"/>
              <a:t>30/11/2016</a:t>
            </a:fld>
            <a:endParaRPr lang="fr-F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101460"/>
            <a:ext cx="8229600" cy="1143000"/>
          </a:xfrm>
        </p:spPr>
        <p:txBody>
          <a:bodyPr>
            <a:noAutofit/>
          </a:bodyPr>
          <a:lstStyle/>
          <a:p>
            <a:pPr lvl="1" algn="l" rtl="0">
              <a:spcBef>
                <a:spcPct val="0"/>
              </a:spcBef>
            </a:pPr>
            <a:r>
              <a:rPr lang="fr-FR" sz="2800" b="1" kern="1200" dirty="0">
                <a:solidFill>
                  <a:schemeClr val="accent1"/>
                </a:solidFill>
              </a:rPr>
              <a:t>Thème 1: L’accès, la scolarisation, l’équité, la mobilité et l’intégration sous-régionale (suite)</a:t>
            </a:r>
            <a:endParaRPr lang="fr-FR" sz="2800" dirty="0">
              <a:solidFill>
                <a:schemeClr val="accent1"/>
              </a:solidFill>
            </a:endParaRPr>
          </a:p>
        </p:txBody>
      </p:sp>
      <p:graphicFrame>
        <p:nvGraphicFramePr>
          <p:cNvPr id="5" name="Tableau 4"/>
          <p:cNvGraphicFramePr>
            <a:graphicFrameLocks noGrp="1"/>
          </p:cNvGraphicFramePr>
          <p:nvPr/>
        </p:nvGraphicFramePr>
        <p:xfrm>
          <a:off x="428596" y="1428736"/>
          <a:ext cx="8286808" cy="4857783"/>
        </p:xfrm>
        <a:graphic>
          <a:graphicData uri="http://schemas.openxmlformats.org/drawingml/2006/table">
            <a:tbl>
              <a:tblPr/>
              <a:tblGrid>
                <a:gridCol w="1623124">
                  <a:extLst>
                    <a:ext uri="{9D8B030D-6E8A-4147-A177-3AD203B41FA5}">
                      <a16:colId xmlns:a16="http://schemas.microsoft.com/office/drawing/2014/main" val="20000"/>
                    </a:ext>
                  </a:extLst>
                </a:gridCol>
                <a:gridCol w="6663684">
                  <a:extLst>
                    <a:ext uri="{9D8B030D-6E8A-4147-A177-3AD203B41FA5}">
                      <a16:colId xmlns:a16="http://schemas.microsoft.com/office/drawing/2014/main" val="20001"/>
                    </a:ext>
                  </a:extLst>
                </a:gridCol>
              </a:tblGrid>
              <a:tr h="693969">
                <a:tc>
                  <a:txBody>
                    <a:bodyPr/>
                    <a:lstStyle/>
                    <a:p>
                      <a:pPr>
                        <a:lnSpc>
                          <a:spcPct val="115000"/>
                        </a:lnSpc>
                        <a:spcAft>
                          <a:spcPts val="0"/>
                        </a:spcAft>
                      </a:pPr>
                      <a:r>
                        <a:rPr lang="fr-FR" sz="1800" dirty="0">
                          <a:latin typeface="+mj-lt"/>
                          <a:ea typeface="Calibri"/>
                          <a:cs typeface="Times New Roman"/>
                        </a:rPr>
                        <a:t>Tableau 2. 15</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a:latin typeface="+mj-lt"/>
                          <a:ea typeface="Calibri"/>
                          <a:cs typeface="Times New Roman"/>
                        </a:rPr>
                        <a:t> Répartition des étudiants des Universités et des grandes écoles par sexe et par groupe d’âge</a:t>
                      </a:r>
                      <a:r>
                        <a:rPr lang="fr-FR" sz="1800" b="1">
                          <a:latin typeface="+mj-lt"/>
                          <a:ea typeface="Calibri"/>
                          <a:cs typeface="Times New Roman"/>
                        </a:rPr>
                        <a:t> </a:t>
                      </a:r>
                      <a:endParaRPr lang="fr-FR" sz="180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93969">
                <a:tc>
                  <a:txBody>
                    <a:bodyPr/>
                    <a:lstStyle/>
                    <a:p>
                      <a:pPr>
                        <a:lnSpc>
                          <a:spcPct val="115000"/>
                        </a:lnSpc>
                        <a:spcAft>
                          <a:spcPts val="0"/>
                        </a:spcAft>
                      </a:pPr>
                      <a:r>
                        <a:rPr lang="fr-FR" sz="1800" dirty="0">
                          <a:latin typeface="+mj-lt"/>
                          <a:ea typeface="Calibri"/>
                          <a:cs typeface="Times New Roman"/>
                        </a:rPr>
                        <a:t>Tableau 2. 16</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a:latin typeface="+mj-lt"/>
                          <a:ea typeface="Calibri"/>
                          <a:cs typeface="Times New Roman"/>
                        </a:rPr>
                        <a:t> Répartition des étudiants des Universités selon le statut, par sexe et par groupe d’âge</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93969">
                <a:tc>
                  <a:txBody>
                    <a:bodyPr/>
                    <a:lstStyle/>
                    <a:p>
                      <a:pPr>
                        <a:lnSpc>
                          <a:spcPct val="115000"/>
                        </a:lnSpc>
                        <a:spcAft>
                          <a:spcPts val="0"/>
                        </a:spcAft>
                      </a:pPr>
                      <a:r>
                        <a:rPr lang="fr-FR" sz="1800" u="sng" dirty="0">
                          <a:latin typeface="+mj-lt"/>
                          <a:ea typeface="Calibri"/>
                          <a:cs typeface="Times New Roman"/>
                        </a:rPr>
                        <a:t>T</a:t>
                      </a:r>
                      <a:r>
                        <a:rPr lang="fr-FR" sz="1800" dirty="0">
                          <a:latin typeface="+mj-lt"/>
                          <a:ea typeface="Calibri"/>
                          <a:cs typeface="Times New Roman"/>
                        </a:rPr>
                        <a:t>ableau 2. 17 </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Répartition des étudiants des grandes écoles selon le statut, par sexe et par groupe d’âge</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93969">
                <a:tc>
                  <a:txBody>
                    <a:bodyPr/>
                    <a:lstStyle/>
                    <a:p>
                      <a:pPr>
                        <a:lnSpc>
                          <a:spcPct val="115000"/>
                        </a:lnSpc>
                        <a:spcAft>
                          <a:spcPts val="0"/>
                        </a:spcAft>
                      </a:pPr>
                      <a:r>
                        <a:rPr lang="fr-FR" sz="1800">
                          <a:latin typeface="+mj-lt"/>
                          <a:ea typeface="Calibri"/>
                          <a:cs typeface="Times New Roman"/>
                        </a:rPr>
                        <a:t>Tableau 2. 18</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Répartition des étudiants des universités et grandes écoles par nationalité et par sexe</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93969">
                <a:tc>
                  <a:txBody>
                    <a:bodyPr/>
                    <a:lstStyle/>
                    <a:p>
                      <a:pPr>
                        <a:lnSpc>
                          <a:spcPct val="115000"/>
                        </a:lnSpc>
                        <a:spcAft>
                          <a:spcPts val="0"/>
                        </a:spcAft>
                      </a:pPr>
                      <a:r>
                        <a:rPr lang="fr-FR" sz="1800">
                          <a:latin typeface="+mj-lt"/>
                          <a:ea typeface="Calibri"/>
                          <a:cs typeface="Times New Roman"/>
                        </a:rPr>
                        <a:t>Tableau 2. 19</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Répartition des effectifs étudiants des universités selon le statut, par nationalité et par sexe</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93969">
                <a:tc>
                  <a:txBody>
                    <a:bodyPr/>
                    <a:lstStyle/>
                    <a:p>
                      <a:pPr>
                        <a:lnSpc>
                          <a:spcPct val="115000"/>
                        </a:lnSpc>
                        <a:spcAft>
                          <a:spcPts val="0"/>
                        </a:spcAft>
                      </a:pPr>
                      <a:r>
                        <a:rPr lang="fr-FR" sz="1800">
                          <a:latin typeface="+mj-lt"/>
                          <a:ea typeface="Calibri"/>
                          <a:cs typeface="Times New Roman"/>
                        </a:rPr>
                        <a:t>Tableau 2. 20</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Répartition des étudiants des grandes écoles selon le statut, par nationalité et par sexe</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693969">
                <a:tc>
                  <a:txBody>
                    <a:bodyPr/>
                    <a:lstStyle/>
                    <a:p>
                      <a:pPr>
                        <a:lnSpc>
                          <a:spcPct val="115000"/>
                        </a:lnSpc>
                        <a:spcAft>
                          <a:spcPts val="0"/>
                        </a:spcAft>
                      </a:pPr>
                      <a:r>
                        <a:rPr lang="fr-FR" sz="1800">
                          <a:latin typeface="+mj-lt"/>
                          <a:ea typeface="Calibri"/>
                          <a:cs typeface="Times New Roman"/>
                        </a:rPr>
                        <a:t>Tableau 2. 21</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Répartition des étudiants des universités et des grandes écoles par année d’étude et par sexe</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3" name="Espace réservé du numéro de diapositive 2"/>
          <p:cNvSpPr>
            <a:spLocks noGrp="1"/>
          </p:cNvSpPr>
          <p:nvPr>
            <p:ph type="sldNum" sz="quarter" idx="12"/>
          </p:nvPr>
        </p:nvSpPr>
        <p:spPr/>
        <p:txBody>
          <a:bodyPr/>
          <a:lstStyle/>
          <a:p>
            <a:fld id="{406BD97B-727F-48C6-ADE2-1F8C5F171D82}" type="slidenum">
              <a:rPr lang="fr-FR" smtClean="0"/>
              <a:pPr/>
              <a:t>11</a:t>
            </a:fld>
            <a:endParaRPr lang="fr-FR"/>
          </a:p>
        </p:txBody>
      </p:sp>
      <p:sp>
        <p:nvSpPr>
          <p:cNvPr id="4" name="Espace réservé de la date 3"/>
          <p:cNvSpPr>
            <a:spLocks noGrp="1"/>
          </p:cNvSpPr>
          <p:nvPr>
            <p:ph type="dt" sz="half" idx="10"/>
          </p:nvPr>
        </p:nvSpPr>
        <p:spPr/>
        <p:txBody>
          <a:bodyPr/>
          <a:lstStyle/>
          <a:p>
            <a:fld id="{FB6FA824-959E-4CC0-B140-E73790B4D403}" type="datetime1">
              <a:rPr lang="fr-FR" smtClean="0"/>
              <a:t>30/11/2016</a:t>
            </a:fld>
            <a:endParaRPr lang="fr-F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52398"/>
            <a:ext cx="8229600" cy="1143000"/>
          </a:xfrm>
        </p:spPr>
        <p:txBody>
          <a:bodyPr>
            <a:noAutofit/>
          </a:bodyPr>
          <a:lstStyle/>
          <a:p>
            <a:pPr lvl="1" algn="l" rtl="0">
              <a:spcBef>
                <a:spcPct val="0"/>
              </a:spcBef>
            </a:pPr>
            <a:r>
              <a:rPr lang="fr-FR" sz="2800" b="1" kern="1200" dirty="0">
                <a:solidFill>
                  <a:schemeClr val="accent1"/>
                </a:solidFill>
              </a:rPr>
              <a:t>Thème 1: L’accès, la scolarisation, l’équité, la mobilité et l’intégration sous-régionale (suite)</a:t>
            </a:r>
            <a:endParaRPr lang="fr-FR" sz="2800" dirty="0">
              <a:solidFill>
                <a:schemeClr val="accent1"/>
              </a:solidFill>
            </a:endParaRPr>
          </a:p>
        </p:txBody>
      </p:sp>
      <p:graphicFrame>
        <p:nvGraphicFramePr>
          <p:cNvPr id="4" name="Tableau 3"/>
          <p:cNvGraphicFramePr>
            <a:graphicFrameLocks noGrp="1"/>
          </p:cNvGraphicFramePr>
          <p:nvPr/>
        </p:nvGraphicFramePr>
        <p:xfrm>
          <a:off x="357158" y="1785925"/>
          <a:ext cx="8429684" cy="4572036"/>
        </p:xfrm>
        <a:graphic>
          <a:graphicData uri="http://schemas.openxmlformats.org/drawingml/2006/table">
            <a:tbl>
              <a:tblPr/>
              <a:tblGrid>
                <a:gridCol w="1380887">
                  <a:extLst>
                    <a:ext uri="{9D8B030D-6E8A-4147-A177-3AD203B41FA5}">
                      <a16:colId xmlns:a16="http://schemas.microsoft.com/office/drawing/2014/main" val="20000"/>
                    </a:ext>
                  </a:extLst>
                </a:gridCol>
                <a:gridCol w="7048797">
                  <a:extLst>
                    <a:ext uri="{9D8B030D-6E8A-4147-A177-3AD203B41FA5}">
                      <a16:colId xmlns:a16="http://schemas.microsoft.com/office/drawing/2014/main" val="20001"/>
                    </a:ext>
                  </a:extLst>
                </a:gridCol>
              </a:tblGrid>
              <a:tr h="653148">
                <a:tc>
                  <a:txBody>
                    <a:bodyPr/>
                    <a:lstStyle/>
                    <a:p>
                      <a:pPr>
                        <a:lnSpc>
                          <a:spcPct val="115000"/>
                        </a:lnSpc>
                        <a:spcAft>
                          <a:spcPts val="0"/>
                        </a:spcAft>
                      </a:pPr>
                      <a:r>
                        <a:rPr lang="fr-FR" sz="1800" dirty="0">
                          <a:latin typeface="+mj-lt"/>
                          <a:ea typeface="Calibri"/>
                          <a:cs typeface="Times New Roman"/>
                        </a:rPr>
                        <a:t>Tableau 2. 22</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a:latin typeface="+mj-lt"/>
                          <a:ea typeface="Calibri"/>
                          <a:cs typeface="Times New Roman"/>
                        </a:rPr>
                        <a:t> Répartition des étudiants des universités selon le statut, par année d’étude et par sexe</a:t>
                      </a:r>
                      <a:r>
                        <a:rPr lang="fr-FR" sz="1800" b="1">
                          <a:latin typeface="+mj-lt"/>
                          <a:ea typeface="Calibri"/>
                          <a:cs typeface="Times New Roman"/>
                        </a:rPr>
                        <a:t> </a:t>
                      </a:r>
                      <a:endParaRPr lang="fr-FR" sz="180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53148">
                <a:tc>
                  <a:txBody>
                    <a:bodyPr/>
                    <a:lstStyle/>
                    <a:p>
                      <a:pPr>
                        <a:lnSpc>
                          <a:spcPct val="115000"/>
                        </a:lnSpc>
                        <a:spcAft>
                          <a:spcPts val="0"/>
                        </a:spcAft>
                      </a:pPr>
                      <a:r>
                        <a:rPr lang="fr-FR" sz="1800" dirty="0">
                          <a:latin typeface="+mj-lt"/>
                          <a:ea typeface="Calibri"/>
                          <a:cs typeface="Times New Roman"/>
                        </a:rPr>
                        <a:t>Tableau 2. 23</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Répartition des étudiants des grandes écoles selon le statut, par année d’étude et par sexe</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53148">
                <a:tc>
                  <a:txBody>
                    <a:bodyPr/>
                    <a:lstStyle/>
                    <a:p>
                      <a:pPr>
                        <a:lnSpc>
                          <a:spcPct val="115000"/>
                        </a:lnSpc>
                        <a:spcAft>
                          <a:spcPts val="0"/>
                        </a:spcAft>
                      </a:pPr>
                      <a:r>
                        <a:rPr lang="fr-FR" sz="1800">
                          <a:latin typeface="+mj-lt"/>
                          <a:ea typeface="Calibri"/>
                          <a:cs typeface="Times New Roman"/>
                        </a:rPr>
                        <a:t>Tableau 2. 24</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Répartition des étudiants inscrits dans les universités et grandes écoles par cycle d’étude et par sexe</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53148">
                <a:tc>
                  <a:txBody>
                    <a:bodyPr/>
                    <a:lstStyle/>
                    <a:p>
                      <a:pPr>
                        <a:lnSpc>
                          <a:spcPct val="115000"/>
                        </a:lnSpc>
                        <a:spcAft>
                          <a:spcPts val="0"/>
                        </a:spcAft>
                      </a:pPr>
                      <a:r>
                        <a:rPr lang="fr-FR" sz="1800">
                          <a:latin typeface="+mj-lt"/>
                          <a:ea typeface="Calibri"/>
                          <a:cs typeface="Times New Roman"/>
                        </a:rPr>
                        <a:t>Tableau 2. 25</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Répartition des étudiants des universités selon le statut, par cycle d’étude et par sexe</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53148">
                <a:tc>
                  <a:txBody>
                    <a:bodyPr/>
                    <a:lstStyle/>
                    <a:p>
                      <a:pPr>
                        <a:lnSpc>
                          <a:spcPct val="115000"/>
                        </a:lnSpc>
                        <a:spcAft>
                          <a:spcPts val="0"/>
                        </a:spcAft>
                      </a:pPr>
                      <a:r>
                        <a:rPr lang="fr-FR" sz="1800">
                          <a:latin typeface="+mj-lt"/>
                          <a:ea typeface="Calibri"/>
                          <a:cs typeface="Times New Roman"/>
                        </a:rPr>
                        <a:t>Tableau 2. 26</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Répartition des effectifs étudiants des grandes écoles selon le statut, par cycle d’étude et par sexe</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53148">
                <a:tc>
                  <a:txBody>
                    <a:bodyPr/>
                    <a:lstStyle/>
                    <a:p>
                      <a:pPr>
                        <a:lnSpc>
                          <a:spcPct val="115000"/>
                        </a:lnSpc>
                        <a:spcAft>
                          <a:spcPts val="0"/>
                        </a:spcAft>
                      </a:pPr>
                      <a:r>
                        <a:rPr lang="fr-FR" sz="1800">
                          <a:latin typeface="+mj-lt"/>
                          <a:ea typeface="Calibri"/>
                          <a:cs typeface="Times New Roman"/>
                        </a:rPr>
                        <a:t>Tableau 2. 27</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Répartition des étudiants des universités et des grandes écoles  par sexe selon le diplôme préparé</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653148">
                <a:tc>
                  <a:txBody>
                    <a:bodyPr/>
                    <a:lstStyle/>
                    <a:p>
                      <a:pPr>
                        <a:lnSpc>
                          <a:spcPct val="115000"/>
                        </a:lnSpc>
                        <a:spcAft>
                          <a:spcPts val="0"/>
                        </a:spcAft>
                      </a:pPr>
                      <a:r>
                        <a:rPr lang="fr-FR" sz="1800">
                          <a:latin typeface="+mj-lt"/>
                          <a:ea typeface="Calibri"/>
                          <a:cs typeface="Times New Roman"/>
                        </a:rPr>
                        <a:t>Tableau 2. 28</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Répartition des étudiants des universités selon le statut, par sexe et par diplôme préparé</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3" name="Espace réservé du numéro de diapositive 2"/>
          <p:cNvSpPr>
            <a:spLocks noGrp="1"/>
          </p:cNvSpPr>
          <p:nvPr>
            <p:ph type="sldNum" sz="quarter" idx="12"/>
          </p:nvPr>
        </p:nvSpPr>
        <p:spPr/>
        <p:txBody>
          <a:bodyPr/>
          <a:lstStyle/>
          <a:p>
            <a:fld id="{406BD97B-727F-48C6-ADE2-1F8C5F171D82}" type="slidenum">
              <a:rPr lang="fr-FR" smtClean="0"/>
              <a:pPr/>
              <a:t>12</a:t>
            </a:fld>
            <a:endParaRPr lang="fr-FR"/>
          </a:p>
        </p:txBody>
      </p:sp>
      <p:sp>
        <p:nvSpPr>
          <p:cNvPr id="5" name="Espace réservé de la date 4"/>
          <p:cNvSpPr>
            <a:spLocks noGrp="1"/>
          </p:cNvSpPr>
          <p:nvPr>
            <p:ph type="dt" sz="half" idx="10"/>
          </p:nvPr>
        </p:nvSpPr>
        <p:spPr/>
        <p:txBody>
          <a:bodyPr/>
          <a:lstStyle/>
          <a:p>
            <a:fld id="{30F2EB1B-980A-4EC3-BC57-922BDA2E3252}" type="datetime1">
              <a:rPr lang="fr-FR" smtClean="0"/>
              <a:t>30/11/2016</a:t>
            </a:fld>
            <a:endParaRPr lang="fr-F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71798"/>
            <a:ext cx="8229600" cy="1143000"/>
          </a:xfrm>
        </p:spPr>
        <p:txBody>
          <a:bodyPr>
            <a:noAutofit/>
          </a:bodyPr>
          <a:lstStyle/>
          <a:p>
            <a:pPr lvl="1" algn="l" rtl="0">
              <a:spcBef>
                <a:spcPct val="0"/>
              </a:spcBef>
            </a:pPr>
            <a:r>
              <a:rPr lang="fr-FR" sz="2800" b="1" kern="1200" dirty="0">
                <a:solidFill>
                  <a:schemeClr val="accent1"/>
                </a:solidFill>
              </a:rPr>
              <a:t>Thème 1: L’accès, la scolarisation, l’équité, la mobilité et l’intégration sous-régionale (suite)</a:t>
            </a:r>
            <a:endParaRPr lang="fr-FR" sz="2800" dirty="0">
              <a:solidFill>
                <a:schemeClr val="accent1"/>
              </a:solidFill>
            </a:endParaRPr>
          </a:p>
        </p:txBody>
      </p:sp>
      <p:graphicFrame>
        <p:nvGraphicFramePr>
          <p:cNvPr id="4" name="Tableau 3"/>
          <p:cNvGraphicFramePr>
            <a:graphicFrameLocks noGrp="1"/>
          </p:cNvGraphicFramePr>
          <p:nvPr/>
        </p:nvGraphicFramePr>
        <p:xfrm>
          <a:off x="357158" y="1643050"/>
          <a:ext cx="8358246" cy="4500594"/>
        </p:xfrm>
        <a:graphic>
          <a:graphicData uri="http://schemas.openxmlformats.org/drawingml/2006/table">
            <a:tbl>
              <a:tblPr/>
              <a:tblGrid>
                <a:gridCol w="1417190">
                  <a:extLst>
                    <a:ext uri="{9D8B030D-6E8A-4147-A177-3AD203B41FA5}">
                      <a16:colId xmlns:a16="http://schemas.microsoft.com/office/drawing/2014/main" val="20000"/>
                    </a:ext>
                  </a:extLst>
                </a:gridCol>
                <a:gridCol w="6941056">
                  <a:extLst>
                    <a:ext uri="{9D8B030D-6E8A-4147-A177-3AD203B41FA5}">
                      <a16:colId xmlns:a16="http://schemas.microsoft.com/office/drawing/2014/main" val="20001"/>
                    </a:ext>
                  </a:extLst>
                </a:gridCol>
              </a:tblGrid>
              <a:tr h="750099">
                <a:tc>
                  <a:txBody>
                    <a:bodyPr/>
                    <a:lstStyle/>
                    <a:p>
                      <a:pPr>
                        <a:lnSpc>
                          <a:spcPct val="115000"/>
                        </a:lnSpc>
                        <a:spcAft>
                          <a:spcPts val="0"/>
                        </a:spcAft>
                      </a:pPr>
                      <a:r>
                        <a:rPr lang="fr-FR" sz="1800" dirty="0">
                          <a:latin typeface="+mj-lt"/>
                          <a:ea typeface="Calibri"/>
                          <a:cs typeface="Times New Roman"/>
                        </a:rPr>
                        <a:t>Tableau 2. 29</a:t>
                      </a:r>
                    </a:p>
                  </a:txBody>
                  <a:tcPr marL="64118" marR="64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a:latin typeface="+mj-lt"/>
                          <a:ea typeface="Calibri"/>
                          <a:cs typeface="Times New Roman"/>
                        </a:rPr>
                        <a:t> Répartition des étudiants des grandes écoles selon le statut, par sexe et par diplôme préparé</a:t>
                      </a:r>
                      <a:r>
                        <a:rPr lang="fr-FR" sz="1800" b="1">
                          <a:latin typeface="+mj-lt"/>
                          <a:ea typeface="Calibri"/>
                          <a:cs typeface="Times New Roman"/>
                        </a:rPr>
                        <a:t> </a:t>
                      </a:r>
                      <a:endParaRPr lang="fr-FR" sz="1800">
                        <a:latin typeface="+mj-lt"/>
                        <a:ea typeface="Calibri"/>
                        <a:cs typeface="Times New Roman"/>
                      </a:endParaRPr>
                    </a:p>
                  </a:txBody>
                  <a:tcPr marL="64118" marR="64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50099">
                <a:tc>
                  <a:txBody>
                    <a:bodyPr/>
                    <a:lstStyle/>
                    <a:p>
                      <a:pPr>
                        <a:lnSpc>
                          <a:spcPct val="115000"/>
                        </a:lnSpc>
                        <a:spcAft>
                          <a:spcPts val="0"/>
                        </a:spcAft>
                      </a:pPr>
                      <a:r>
                        <a:rPr lang="fr-FR" sz="1800">
                          <a:latin typeface="+mj-lt"/>
                          <a:ea typeface="Calibri"/>
                          <a:cs typeface="Times New Roman"/>
                        </a:rPr>
                        <a:t>Tableau 2. 30</a:t>
                      </a:r>
                    </a:p>
                  </a:txBody>
                  <a:tcPr marL="64118" marR="64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Répartition des étudiants des universités et des grandes écoles par domaine d’étude de la CITE et par sexe</a:t>
                      </a:r>
                      <a:r>
                        <a:rPr lang="fr-FR" sz="1800" b="1" dirty="0">
                          <a:latin typeface="+mj-lt"/>
                          <a:ea typeface="Calibri"/>
                          <a:cs typeface="Times New Roman"/>
                        </a:rPr>
                        <a:t> </a:t>
                      </a:r>
                      <a:endParaRPr lang="fr-FR" sz="1800" dirty="0">
                        <a:latin typeface="+mj-lt"/>
                        <a:ea typeface="Calibri"/>
                        <a:cs typeface="Times New Roman"/>
                      </a:endParaRPr>
                    </a:p>
                  </a:txBody>
                  <a:tcPr marL="64118" marR="64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50099">
                <a:tc>
                  <a:txBody>
                    <a:bodyPr/>
                    <a:lstStyle/>
                    <a:p>
                      <a:pPr>
                        <a:lnSpc>
                          <a:spcPct val="115000"/>
                        </a:lnSpc>
                        <a:spcAft>
                          <a:spcPts val="0"/>
                        </a:spcAft>
                      </a:pPr>
                      <a:r>
                        <a:rPr lang="fr-FR" sz="1800">
                          <a:latin typeface="+mj-lt"/>
                          <a:ea typeface="Calibri"/>
                          <a:cs typeface="Times New Roman"/>
                        </a:rPr>
                        <a:t>Tableau 2. 31</a:t>
                      </a:r>
                    </a:p>
                  </a:txBody>
                  <a:tcPr marL="64118" marR="64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Répartition des étudiants des universités selon le statut, par domaine d'étude de la CITE et par sexe</a:t>
                      </a:r>
                      <a:r>
                        <a:rPr lang="fr-FR" sz="1800" b="1" dirty="0">
                          <a:latin typeface="+mj-lt"/>
                          <a:ea typeface="Calibri"/>
                          <a:cs typeface="Times New Roman"/>
                        </a:rPr>
                        <a:t> </a:t>
                      </a:r>
                      <a:endParaRPr lang="fr-FR" sz="1800" dirty="0">
                        <a:latin typeface="+mj-lt"/>
                        <a:ea typeface="Calibri"/>
                        <a:cs typeface="Times New Roman"/>
                      </a:endParaRPr>
                    </a:p>
                  </a:txBody>
                  <a:tcPr marL="64118" marR="64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50099">
                <a:tc>
                  <a:txBody>
                    <a:bodyPr/>
                    <a:lstStyle/>
                    <a:p>
                      <a:pPr>
                        <a:lnSpc>
                          <a:spcPct val="115000"/>
                        </a:lnSpc>
                        <a:spcAft>
                          <a:spcPts val="0"/>
                        </a:spcAft>
                      </a:pPr>
                      <a:r>
                        <a:rPr lang="fr-FR" sz="1800">
                          <a:latin typeface="+mj-lt"/>
                          <a:ea typeface="Calibri"/>
                          <a:cs typeface="Times New Roman"/>
                        </a:rPr>
                        <a:t>Tableau 2. 32</a:t>
                      </a:r>
                    </a:p>
                  </a:txBody>
                  <a:tcPr marL="64118" marR="64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Répartition des étudiants des grandes écoles selon le statut, par domaine d'étude  de la CITE et par sexe</a:t>
                      </a:r>
                      <a:r>
                        <a:rPr lang="fr-FR" sz="1800" b="1" dirty="0">
                          <a:latin typeface="+mj-lt"/>
                          <a:ea typeface="Calibri"/>
                          <a:cs typeface="Times New Roman"/>
                        </a:rPr>
                        <a:t> </a:t>
                      </a:r>
                      <a:endParaRPr lang="fr-FR" sz="1800" dirty="0">
                        <a:latin typeface="+mj-lt"/>
                        <a:ea typeface="Calibri"/>
                        <a:cs typeface="Times New Roman"/>
                      </a:endParaRPr>
                    </a:p>
                  </a:txBody>
                  <a:tcPr marL="64118" marR="64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750099">
                <a:tc>
                  <a:txBody>
                    <a:bodyPr/>
                    <a:lstStyle/>
                    <a:p>
                      <a:pPr>
                        <a:lnSpc>
                          <a:spcPct val="115000"/>
                        </a:lnSpc>
                        <a:spcAft>
                          <a:spcPts val="0"/>
                        </a:spcAft>
                      </a:pPr>
                      <a:r>
                        <a:rPr lang="fr-FR" sz="1800">
                          <a:latin typeface="+mj-lt"/>
                          <a:ea typeface="Calibri"/>
                          <a:cs typeface="Times New Roman"/>
                        </a:rPr>
                        <a:t>Tableau 2. 33</a:t>
                      </a:r>
                    </a:p>
                  </a:txBody>
                  <a:tcPr marL="64118" marR="64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Répartition des étudiants des Universités publiques par établissement, par filière et par sexe</a:t>
                      </a:r>
                      <a:r>
                        <a:rPr lang="fr-FR" sz="1800" b="1" dirty="0">
                          <a:latin typeface="+mj-lt"/>
                          <a:ea typeface="Calibri"/>
                          <a:cs typeface="Times New Roman"/>
                        </a:rPr>
                        <a:t> </a:t>
                      </a:r>
                      <a:endParaRPr lang="fr-FR" sz="1800" dirty="0">
                        <a:latin typeface="+mj-lt"/>
                        <a:ea typeface="Calibri"/>
                        <a:cs typeface="Times New Roman"/>
                      </a:endParaRPr>
                    </a:p>
                  </a:txBody>
                  <a:tcPr marL="64118" marR="64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750099">
                <a:tc>
                  <a:txBody>
                    <a:bodyPr/>
                    <a:lstStyle/>
                    <a:p>
                      <a:pPr>
                        <a:lnSpc>
                          <a:spcPct val="115000"/>
                        </a:lnSpc>
                        <a:spcAft>
                          <a:spcPts val="0"/>
                        </a:spcAft>
                      </a:pPr>
                      <a:r>
                        <a:rPr lang="fr-FR" sz="1800">
                          <a:latin typeface="+mj-lt"/>
                          <a:ea typeface="Calibri"/>
                          <a:cs typeface="Times New Roman"/>
                        </a:rPr>
                        <a:t>Tableau 2. 34</a:t>
                      </a:r>
                    </a:p>
                  </a:txBody>
                  <a:tcPr marL="64118" marR="64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Répartition des étudiants des Universités privées par établissement,  par filière et  par sexe</a:t>
                      </a:r>
                      <a:r>
                        <a:rPr lang="fr-FR" sz="1800" b="1" dirty="0">
                          <a:latin typeface="+mj-lt"/>
                          <a:ea typeface="Calibri"/>
                          <a:cs typeface="Times New Roman"/>
                        </a:rPr>
                        <a:t> </a:t>
                      </a:r>
                      <a:endParaRPr lang="fr-FR" sz="1800" dirty="0">
                        <a:latin typeface="+mj-lt"/>
                        <a:ea typeface="Calibri"/>
                        <a:cs typeface="Times New Roman"/>
                      </a:endParaRPr>
                    </a:p>
                  </a:txBody>
                  <a:tcPr marL="64118" marR="64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 name="Espace réservé du numéro de diapositive 2"/>
          <p:cNvSpPr>
            <a:spLocks noGrp="1"/>
          </p:cNvSpPr>
          <p:nvPr>
            <p:ph type="sldNum" sz="quarter" idx="12"/>
          </p:nvPr>
        </p:nvSpPr>
        <p:spPr/>
        <p:txBody>
          <a:bodyPr/>
          <a:lstStyle/>
          <a:p>
            <a:fld id="{406BD97B-727F-48C6-ADE2-1F8C5F171D82}" type="slidenum">
              <a:rPr lang="fr-FR" smtClean="0"/>
              <a:pPr/>
              <a:t>13</a:t>
            </a:fld>
            <a:endParaRPr lang="fr-FR"/>
          </a:p>
        </p:txBody>
      </p:sp>
      <p:sp>
        <p:nvSpPr>
          <p:cNvPr id="5" name="Espace réservé de la date 4"/>
          <p:cNvSpPr>
            <a:spLocks noGrp="1"/>
          </p:cNvSpPr>
          <p:nvPr>
            <p:ph type="dt" sz="half" idx="10"/>
          </p:nvPr>
        </p:nvSpPr>
        <p:spPr/>
        <p:txBody>
          <a:bodyPr/>
          <a:lstStyle/>
          <a:p>
            <a:fld id="{EBACFBC8-B75F-40BB-9AC4-7A0AD65C2926}" type="datetime1">
              <a:rPr lang="fr-FR" smtClean="0"/>
              <a:t>30/11/2016</a:t>
            </a:fld>
            <a:endParaRPr lang="fr-F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500042"/>
            <a:ext cx="8229600" cy="1143000"/>
          </a:xfrm>
        </p:spPr>
        <p:txBody>
          <a:bodyPr>
            <a:noAutofit/>
          </a:bodyPr>
          <a:lstStyle/>
          <a:p>
            <a:pPr lvl="1" algn="l" rtl="0">
              <a:spcBef>
                <a:spcPct val="0"/>
              </a:spcBef>
            </a:pPr>
            <a:r>
              <a:rPr lang="fr-FR" sz="2400" b="1" kern="1200" dirty="0">
                <a:solidFill>
                  <a:schemeClr val="accent1"/>
                </a:solidFill>
                <a:hlinkClick r:id="rId2" action="ppaction://hlinkfile"/>
              </a:rPr>
              <a:t>Thème 1</a:t>
            </a:r>
            <a:r>
              <a:rPr lang="fr-FR" sz="2400" b="1" kern="1200" dirty="0">
                <a:solidFill>
                  <a:schemeClr val="accent1"/>
                </a:solidFill>
              </a:rPr>
              <a:t>: L’accès, la scolarisation, l’équité, la mobilité et l’intégration sous-régionale (suite et fin)</a:t>
            </a:r>
            <a:endParaRPr lang="fr-FR" sz="2400" dirty="0">
              <a:solidFill>
                <a:schemeClr val="accent1"/>
              </a:solidFill>
              <a:hlinkClick r:id="rId2" action="ppaction://hlinkfile"/>
            </a:endParaRPr>
          </a:p>
        </p:txBody>
      </p:sp>
      <p:graphicFrame>
        <p:nvGraphicFramePr>
          <p:cNvPr id="5" name="Tableau 4"/>
          <p:cNvGraphicFramePr>
            <a:graphicFrameLocks noGrp="1"/>
          </p:cNvGraphicFramePr>
          <p:nvPr/>
        </p:nvGraphicFramePr>
        <p:xfrm>
          <a:off x="357158" y="3078738"/>
          <a:ext cx="8286808" cy="1345316"/>
        </p:xfrm>
        <a:graphic>
          <a:graphicData uri="http://schemas.openxmlformats.org/drawingml/2006/table">
            <a:tbl>
              <a:tblPr/>
              <a:tblGrid>
                <a:gridCol w="1357482">
                  <a:extLst>
                    <a:ext uri="{9D8B030D-6E8A-4147-A177-3AD203B41FA5}">
                      <a16:colId xmlns:a16="http://schemas.microsoft.com/office/drawing/2014/main" val="20000"/>
                    </a:ext>
                  </a:extLst>
                </a:gridCol>
                <a:gridCol w="6929326">
                  <a:extLst>
                    <a:ext uri="{9D8B030D-6E8A-4147-A177-3AD203B41FA5}">
                      <a16:colId xmlns:a16="http://schemas.microsoft.com/office/drawing/2014/main" val="20001"/>
                    </a:ext>
                  </a:extLst>
                </a:gridCol>
              </a:tblGrid>
              <a:tr h="714380">
                <a:tc>
                  <a:txBody>
                    <a:bodyPr/>
                    <a:lstStyle/>
                    <a:p>
                      <a:pPr>
                        <a:lnSpc>
                          <a:spcPct val="115000"/>
                        </a:lnSpc>
                        <a:spcAft>
                          <a:spcPts val="0"/>
                        </a:spcAft>
                      </a:pPr>
                      <a:r>
                        <a:rPr lang="fr-FR" sz="1800" dirty="0">
                          <a:latin typeface="+mj-lt"/>
                          <a:ea typeface="Calibri"/>
                          <a:cs typeface="Times New Roman"/>
                        </a:rPr>
                        <a:t>Tableau 2. 35</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Répartition des étudiants des grandes écoles publiques hors université par filière et par sexe</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23878">
                <a:tc>
                  <a:txBody>
                    <a:bodyPr/>
                    <a:lstStyle/>
                    <a:p>
                      <a:pPr>
                        <a:lnSpc>
                          <a:spcPct val="115000"/>
                        </a:lnSpc>
                        <a:spcAft>
                          <a:spcPts val="0"/>
                        </a:spcAft>
                      </a:pPr>
                      <a:r>
                        <a:rPr lang="fr-FR" sz="1800" dirty="0">
                          <a:latin typeface="+mj-lt"/>
                          <a:ea typeface="Calibri"/>
                          <a:cs typeface="Times New Roman"/>
                        </a:rPr>
                        <a:t>Tableau 2. 36</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Répartition des étudiants des grandes écoles privées  par filière et  par sexe</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Espace réservé du numéro de diapositive 2"/>
          <p:cNvSpPr>
            <a:spLocks noGrp="1"/>
          </p:cNvSpPr>
          <p:nvPr>
            <p:ph type="sldNum" sz="quarter" idx="12"/>
          </p:nvPr>
        </p:nvSpPr>
        <p:spPr/>
        <p:txBody>
          <a:bodyPr/>
          <a:lstStyle/>
          <a:p>
            <a:fld id="{406BD97B-727F-48C6-ADE2-1F8C5F171D82}" type="slidenum">
              <a:rPr lang="fr-FR" smtClean="0"/>
              <a:pPr/>
              <a:t>14</a:t>
            </a:fld>
            <a:endParaRPr lang="fr-FR"/>
          </a:p>
        </p:txBody>
      </p:sp>
      <p:sp>
        <p:nvSpPr>
          <p:cNvPr id="4" name="Espace réservé de la date 3"/>
          <p:cNvSpPr>
            <a:spLocks noGrp="1"/>
          </p:cNvSpPr>
          <p:nvPr>
            <p:ph type="dt" sz="half" idx="10"/>
          </p:nvPr>
        </p:nvSpPr>
        <p:spPr/>
        <p:txBody>
          <a:bodyPr/>
          <a:lstStyle/>
          <a:p>
            <a:fld id="{720497AF-4C6F-4240-84A0-67D2FCAF49C1}" type="datetime1">
              <a:rPr lang="fr-FR" smtClean="0"/>
              <a:t>30/11/2016</a:t>
            </a:fld>
            <a:endParaRPr lang="fr-F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accent3">
                    <a:lumMod val="75000"/>
                  </a:schemeClr>
                </a:solidFill>
              </a:rPr>
              <a:t>Thème 2: Efficacité interne</a:t>
            </a:r>
          </a:p>
        </p:txBody>
      </p:sp>
      <p:sp>
        <p:nvSpPr>
          <p:cNvPr id="3" name="Espace réservé du contenu 2"/>
          <p:cNvSpPr>
            <a:spLocks noGrp="1"/>
          </p:cNvSpPr>
          <p:nvPr>
            <p:ph idx="1"/>
          </p:nvPr>
        </p:nvSpPr>
        <p:spPr/>
        <p:txBody>
          <a:bodyPr>
            <a:normAutofit/>
          </a:bodyPr>
          <a:lstStyle/>
          <a:p>
            <a:pPr>
              <a:buNone/>
            </a:pPr>
            <a:r>
              <a:rPr lang="fr-FR" b="1" dirty="0"/>
              <a:t>Objectifs :</a:t>
            </a:r>
            <a:endParaRPr lang="fr-FR" dirty="0"/>
          </a:p>
          <a:p>
            <a:pPr marL="514350" indent="-514350">
              <a:buAutoNum type="arabicPeriod"/>
            </a:pPr>
            <a:r>
              <a:rPr lang="fr-FR" i="1" dirty="0"/>
              <a:t>Maîtriser les taux de promotion et le pourcentage des diplômés de l’enseignement supérieur notamment dans les domaines qui répondent aux besoins de qualification supérieure;</a:t>
            </a:r>
          </a:p>
          <a:p>
            <a:pPr marL="514350" indent="-514350">
              <a:buAutoNum type="arabicPeriod"/>
            </a:pPr>
            <a:r>
              <a:rPr lang="fr-FR" i="1" dirty="0"/>
              <a:t>Améliorer la qualité des institutions d’enseignement supérieur ;</a:t>
            </a:r>
            <a:endParaRPr lang="fr-FR" dirty="0"/>
          </a:p>
          <a:p>
            <a:pPr marL="514350" indent="-514350">
              <a:buAutoNum type="arabicPeriod"/>
            </a:pPr>
            <a:r>
              <a:rPr lang="fr-FR" i="1" dirty="0"/>
              <a:t> Mesurer la contribution de l’enseignement supérieur à la formation tout au long de la vie.</a:t>
            </a:r>
            <a:endParaRPr lang="fr-FR" dirty="0"/>
          </a:p>
          <a:p>
            <a:pPr>
              <a:buNone/>
            </a:pPr>
            <a:endParaRPr lang="fr-FR" dirty="0"/>
          </a:p>
        </p:txBody>
      </p:sp>
      <p:sp>
        <p:nvSpPr>
          <p:cNvPr id="4" name="Espace réservé du numéro de diapositive 3"/>
          <p:cNvSpPr>
            <a:spLocks noGrp="1"/>
          </p:cNvSpPr>
          <p:nvPr>
            <p:ph type="sldNum" sz="quarter" idx="12"/>
          </p:nvPr>
        </p:nvSpPr>
        <p:spPr/>
        <p:txBody>
          <a:bodyPr/>
          <a:lstStyle/>
          <a:p>
            <a:fld id="{406BD97B-727F-48C6-ADE2-1F8C5F171D82}" type="slidenum">
              <a:rPr lang="fr-FR" smtClean="0"/>
              <a:pPr/>
              <a:t>15</a:t>
            </a:fld>
            <a:endParaRPr lang="fr-FR"/>
          </a:p>
        </p:txBody>
      </p:sp>
      <p:sp>
        <p:nvSpPr>
          <p:cNvPr id="5" name="Espace réservé de la date 4"/>
          <p:cNvSpPr>
            <a:spLocks noGrp="1"/>
          </p:cNvSpPr>
          <p:nvPr>
            <p:ph type="dt" sz="half" idx="10"/>
          </p:nvPr>
        </p:nvSpPr>
        <p:spPr/>
        <p:txBody>
          <a:bodyPr/>
          <a:lstStyle/>
          <a:p>
            <a:fld id="{CDEAE5A1-5A6F-42ED-9484-CAE98EFB515E}" type="datetime1">
              <a:rPr lang="fr-FR" smtClean="0"/>
              <a:t>30/11/2016</a:t>
            </a:fld>
            <a:endParaRPr lang="fr-F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46874"/>
            <a:ext cx="8229600" cy="1143000"/>
          </a:xfrm>
        </p:spPr>
        <p:txBody>
          <a:bodyPr>
            <a:normAutofit/>
          </a:bodyPr>
          <a:lstStyle/>
          <a:p>
            <a:r>
              <a:rPr lang="fr-FR" sz="4000" b="1" dirty="0">
                <a:solidFill>
                  <a:srgbClr val="0070C0"/>
                </a:solidFill>
                <a:hlinkClick r:id="rId2" action="ppaction://hlinkfile"/>
              </a:rPr>
              <a:t>Thème 2</a:t>
            </a:r>
            <a:r>
              <a:rPr lang="fr-FR" sz="4000" b="1" dirty="0">
                <a:solidFill>
                  <a:srgbClr val="0070C0"/>
                </a:solidFill>
              </a:rPr>
              <a:t>: Efficacité interne</a:t>
            </a:r>
          </a:p>
        </p:txBody>
      </p:sp>
      <p:graphicFrame>
        <p:nvGraphicFramePr>
          <p:cNvPr id="4" name="Espace réservé du contenu 3"/>
          <p:cNvGraphicFramePr>
            <a:graphicFrameLocks noGrp="1"/>
          </p:cNvGraphicFramePr>
          <p:nvPr>
            <p:ph idx="1"/>
          </p:nvPr>
        </p:nvGraphicFramePr>
        <p:xfrm>
          <a:off x="252242" y="1935163"/>
          <a:ext cx="8507288" cy="3937000"/>
        </p:xfrm>
        <a:graphic>
          <a:graphicData uri="http://schemas.openxmlformats.org/drawingml/2006/table">
            <a:tbl>
              <a:tblPr firstRow="1" bandRow="1">
                <a:tableStyleId>{5C22544A-7EE6-4342-B048-85BDC9FD1C3A}</a:tableStyleId>
              </a:tblPr>
              <a:tblGrid>
                <a:gridCol w="4253644">
                  <a:extLst>
                    <a:ext uri="{9D8B030D-6E8A-4147-A177-3AD203B41FA5}">
                      <a16:colId xmlns:a16="http://schemas.microsoft.com/office/drawing/2014/main" val="20000"/>
                    </a:ext>
                  </a:extLst>
                </a:gridCol>
                <a:gridCol w="4253644">
                  <a:extLst>
                    <a:ext uri="{9D8B030D-6E8A-4147-A177-3AD203B41FA5}">
                      <a16:colId xmlns:a16="http://schemas.microsoft.com/office/drawing/2014/main" val="20001"/>
                    </a:ext>
                  </a:extLst>
                </a:gridCol>
              </a:tblGrid>
              <a:tr h="370840">
                <a:tc>
                  <a:txBody>
                    <a:bodyPr/>
                    <a:lstStyle/>
                    <a:p>
                      <a:r>
                        <a:rPr lang="fr-FR" dirty="0"/>
                        <a:t>Nom de l’indicateur</a:t>
                      </a:r>
                    </a:p>
                  </a:txBody>
                  <a:tcPr/>
                </a:tc>
                <a:tc>
                  <a:txBody>
                    <a:bodyPr/>
                    <a:lstStyle/>
                    <a:p>
                      <a:r>
                        <a:rPr lang="fr-FR" dirty="0"/>
                        <a:t>Méthode</a:t>
                      </a:r>
                      <a:r>
                        <a:rPr lang="fr-FR" baseline="0" dirty="0"/>
                        <a:t> de calcul</a:t>
                      </a:r>
                      <a:endParaRPr lang="fr-FR" dirty="0"/>
                    </a:p>
                  </a:txBody>
                  <a:tcPr/>
                </a:tc>
                <a:extLst>
                  <a:ext uri="{0D108BD9-81ED-4DB2-BD59-A6C34878D82A}">
                    <a16:rowId xmlns:a16="http://schemas.microsoft.com/office/drawing/2014/main" val="10000"/>
                  </a:ext>
                </a:extLst>
              </a:tr>
              <a:tr h="370840">
                <a:tc>
                  <a:txBody>
                    <a:bodyPr/>
                    <a:lstStyle/>
                    <a:p>
                      <a:r>
                        <a:rPr lang="fr-FR" dirty="0"/>
                        <a:t>Proportion des redoublants par année d’étude</a:t>
                      </a:r>
                    </a:p>
                  </a:txBody>
                  <a:tcPr/>
                </a:tc>
                <a:tc>
                  <a:txBody>
                    <a:bodyPr/>
                    <a:lstStyle/>
                    <a:p>
                      <a:r>
                        <a:rPr lang="fr-FR" sz="1800" dirty="0">
                          <a:solidFill>
                            <a:srgbClr val="000000"/>
                          </a:solidFill>
                          <a:latin typeface="+mn-lt"/>
                          <a:ea typeface="Calibri"/>
                          <a:cs typeface="Times New Roman"/>
                        </a:rPr>
                        <a:t>Diviser le nombre des redoublants dans une classe donnée au cours de l’année académique par le nombre des étudiants</a:t>
                      </a:r>
                      <a:r>
                        <a:rPr lang="fr-FR" sz="1800" baseline="0" dirty="0">
                          <a:solidFill>
                            <a:srgbClr val="000000"/>
                          </a:solidFill>
                          <a:latin typeface="+mn-lt"/>
                          <a:ea typeface="Calibri"/>
                          <a:cs typeface="Times New Roman"/>
                        </a:rPr>
                        <a:t> </a:t>
                      </a:r>
                      <a:r>
                        <a:rPr lang="fr-FR" sz="1800" dirty="0">
                          <a:solidFill>
                            <a:srgbClr val="000000"/>
                          </a:solidFill>
                          <a:latin typeface="+mn-lt"/>
                          <a:ea typeface="Calibri"/>
                          <a:cs typeface="Times New Roman"/>
                        </a:rPr>
                        <a:t>inscrits de la même classe.</a:t>
                      </a:r>
                      <a:endParaRPr lang="fr-FR" dirty="0"/>
                    </a:p>
                  </a:txBody>
                  <a:tcPr/>
                </a:tc>
                <a:extLst>
                  <a:ext uri="{0D108BD9-81ED-4DB2-BD59-A6C34878D82A}">
                    <a16:rowId xmlns:a16="http://schemas.microsoft.com/office/drawing/2014/main" val="10001"/>
                  </a:ext>
                </a:extLst>
              </a:tr>
              <a:tr h="370840">
                <a:tc>
                  <a:txBody>
                    <a:bodyPr/>
                    <a:lstStyle/>
                    <a:p>
                      <a:r>
                        <a:rPr lang="fr-FR" dirty="0"/>
                        <a:t>Taux d’obtention de la licence en trois ans selon le type de BAC</a:t>
                      </a:r>
                    </a:p>
                  </a:txBody>
                  <a:tcPr/>
                </a:tc>
                <a:tc>
                  <a:txBody>
                    <a:bodyPr/>
                    <a:lstStyle/>
                    <a:p>
                      <a:r>
                        <a:rPr lang="fr-FR" sz="1800" dirty="0">
                          <a:latin typeface="+mn-lt"/>
                          <a:ea typeface="Calibri"/>
                          <a:cs typeface="Times New Roman"/>
                        </a:rPr>
                        <a:t>Diviser </a:t>
                      </a:r>
                      <a:r>
                        <a:rPr lang="fr-FR" sz="1800" dirty="0">
                          <a:solidFill>
                            <a:srgbClr val="000000"/>
                          </a:solidFill>
                          <a:latin typeface="+mn-lt"/>
                          <a:ea typeface="Calibri"/>
                          <a:cs typeface="Times New Roman"/>
                        </a:rPr>
                        <a:t>le nombre d’étudiants ayant obtenu leur licence en trois années universitaires par le nombre d’étudiants inscrits en première année de la </a:t>
                      </a:r>
                      <a:r>
                        <a:rPr lang="fr-FR" sz="1800">
                          <a:solidFill>
                            <a:srgbClr val="000000"/>
                          </a:solidFill>
                          <a:latin typeface="+mn-lt"/>
                          <a:ea typeface="Calibri"/>
                          <a:cs typeface="Times New Roman"/>
                        </a:rPr>
                        <a:t>même cohorte</a:t>
                      </a:r>
                      <a:endParaRPr lang="fr-FR" dirty="0"/>
                    </a:p>
                  </a:txBody>
                  <a:tcPr/>
                </a:tc>
                <a:extLst>
                  <a:ext uri="{0D108BD9-81ED-4DB2-BD59-A6C34878D82A}">
                    <a16:rowId xmlns:a16="http://schemas.microsoft.com/office/drawing/2014/main" val="10002"/>
                  </a:ext>
                </a:extLst>
              </a:tr>
              <a:tr h="370840">
                <a:tc>
                  <a:txBody>
                    <a:bodyPr/>
                    <a:lstStyle/>
                    <a:p>
                      <a:r>
                        <a:rPr lang="fr-FR" dirty="0"/>
                        <a:t>Taux d’admissibilité aux examens du BTS</a:t>
                      </a:r>
                    </a:p>
                  </a:txBody>
                  <a:tcPr/>
                </a:tc>
                <a:tc>
                  <a:txBody>
                    <a:bodyPr/>
                    <a:lstStyle/>
                    <a:p>
                      <a:r>
                        <a:rPr lang="fr-FR" sz="1800" dirty="0">
                          <a:solidFill>
                            <a:srgbClr val="000000"/>
                          </a:solidFill>
                          <a:latin typeface="+mn-lt"/>
                          <a:ea typeface="Calibri"/>
                          <a:cs typeface="Times New Roman"/>
                        </a:rPr>
                        <a:t>Diviser le nombre de candidats déclarés admis au BTS par l’effectif total des candidats présents à l’examen</a:t>
                      </a:r>
                      <a:endParaRPr lang="fr-FR" dirty="0"/>
                    </a:p>
                  </a:txBody>
                  <a:tcPr/>
                </a:tc>
                <a:extLst>
                  <a:ext uri="{0D108BD9-81ED-4DB2-BD59-A6C34878D82A}">
                    <a16:rowId xmlns:a16="http://schemas.microsoft.com/office/drawing/2014/main" val="10003"/>
                  </a:ext>
                </a:extLst>
              </a:tr>
            </a:tbl>
          </a:graphicData>
        </a:graphic>
      </p:graphicFrame>
      <p:sp>
        <p:nvSpPr>
          <p:cNvPr id="3" name="Espace réservé du numéro de diapositive 2"/>
          <p:cNvSpPr>
            <a:spLocks noGrp="1"/>
          </p:cNvSpPr>
          <p:nvPr>
            <p:ph type="sldNum" sz="quarter" idx="12"/>
          </p:nvPr>
        </p:nvSpPr>
        <p:spPr/>
        <p:txBody>
          <a:bodyPr/>
          <a:lstStyle/>
          <a:p>
            <a:fld id="{406BD97B-727F-48C6-ADE2-1F8C5F171D82}" type="slidenum">
              <a:rPr lang="fr-FR" smtClean="0"/>
              <a:pPr/>
              <a:t>16</a:t>
            </a:fld>
            <a:endParaRPr lang="fr-FR"/>
          </a:p>
        </p:txBody>
      </p:sp>
      <p:sp>
        <p:nvSpPr>
          <p:cNvPr id="5" name="Espace réservé de la date 4"/>
          <p:cNvSpPr>
            <a:spLocks noGrp="1"/>
          </p:cNvSpPr>
          <p:nvPr>
            <p:ph type="dt" sz="half" idx="10"/>
          </p:nvPr>
        </p:nvSpPr>
        <p:spPr/>
        <p:txBody>
          <a:bodyPr/>
          <a:lstStyle/>
          <a:p>
            <a:fld id="{E4EEA88D-BA38-4799-A99C-E32DB6D281BD}" type="datetime1">
              <a:rPr lang="fr-FR" smtClean="0"/>
              <a:t>30/11/2016</a:t>
            </a:fld>
            <a:endParaRPr lang="fr-F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510334"/>
          </a:xfrm>
        </p:spPr>
        <p:txBody>
          <a:bodyPr>
            <a:noAutofit/>
          </a:bodyPr>
          <a:lstStyle/>
          <a:p>
            <a:pPr lvl="1" algn="l" rtl="0">
              <a:spcBef>
                <a:spcPct val="0"/>
              </a:spcBef>
            </a:pPr>
            <a:r>
              <a:rPr lang="fr-FR" sz="3200" b="1" kern="1200" dirty="0">
                <a:solidFill>
                  <a:srgbClr val="0070C0"/>
                </a:solidFill>
                <a:latin typeface="+mj-lt"/>
                <a:ea typeface="+mj-ea"/>
                <a:cs typeface="+mj-cs"/>
                <a:hlinkClick r:id="rId2" action="ppaction://hlinkfile"/>
              </a:rPr>
              <a:t>Thème 2</a:t>
            </a:r>
            <a:r>
              <a:rPr lang="fr-FR" sz="3200" b="1" kern="1200" dirty="0">
                <a:solidFill>
                  <a:srgbClr val="0070C0"/>
                </a:solidFill>
                <a:latin typeface="+mj-lt"/>
                <a:ea typeface="+mj-ea"/>
                <a:cs typeface="+mj-cs"/>
              </a:rPr>
              <a:t>: </a:t>
            </a:r>
            <a:r>
              <a:rPr lang="fr-FR" sz="3200" b="1" kern="1200" dirty="0">
                <a:solidFill>
                  <a:schemeClr val="accent1"/>
                </a:solidFill>
                <a:latin typeface="+mj-lt"/>
                <a:ea typeface="+mj-ea"/>
                <a:cs typeface="+mj-cs"/>
              </a:rPr>
              <a:t>Efficacité interne</a:t>
            </a:r>
            <a:endParaRPr lang="fr-FR" sz="3200" dirty="0">
              <a:solidFill>
                <a:schemeClr val="accent1"/>
              </a:solidFill>
            </a:endParaRPr>
          </a:p>
        </p:txBody>
      </p:sp>
      <p:sp>
        <p:nvSpPr>
          <p:cNvPr id="4" name="Titre 1"/>
          <p:cNvSpPr txBox="1">
            <a:spLocks/>
          </p:cNvSpPr>
          <p:nvPr/>
        </p:nvSpPr>
        <p:spPr>
          <a:xfrm>
            <a:off x="509558" y="1193900"/>
            <a:ext cx="8229600" cy="489790"/>
          </a:xfrm>
          <a:prstGeom prst="rect">
            <a:avLst/>
          </a:prstGeom>
        </p:spPr>
        <p:txBody>
          <a:bodyPr vert="horz" lIns="0" rIns="0" bIns="0" anchor="b">
            <a:noAutofit/>
          </a:bodyPr>
          <a:lstStyle/>
          <a:p>
            <a:pPr marL="0" marR="0" lvl="1" indent="0" algn="l" defTabSz="914400" rtl="0" eaLnBrk="1" fontAlgn="auto" latinLnBrk="0" hangingPunct="1">
              <a:lnSpc>
                <a:spcPct val="100000"/>
              </a:lnSpc>
              <a:spcBef>
                <a:spcPct val="0"/>
              </a:spcBef>
              <a:spcAft>
                <a:spcPts val="0"/>
              </a:spcAft>
              <a:buClrTx/>
              <a:buSzTx/>
              <a:buFontTx/>
              <a:buNone/>
              <a:tabLst/>
              <a:defRPr/>
            </a:pPr>
            <a:r>
              <a:rPr kumimoji="0" lang="fr-FR" sz="2800" b="1" i="0" u="none" strike="noStrike" kern="1200" cap="none" spc="0" normalizeH="0" baseline="0" noProof="0" dirty="0">
                <a:ln>
                  <a:noFill/>
                </a:ln>
                <a:effectLst/>
                <a:uLnTx/>
                <a:uFillTx/>
                <a:latin typeface="+mj-lt"/>
                <a:ea typeface="+mj-ea"/>
                <a:cs typeface="+mj-cs"/>
              </a:rPr>
              <a:t>La liste</a:t>
            </a:r>
            <a:r>
              <a:rPr kumimoji="0" lang="fr-FR" sz="2800" b="1" i="0" u="none" strike="noStrike" kern="1200" cap="none" spc="0" normalizeH="0" noProof="0" dirty="0">
                <a:ln>
                  <a:noFill/>
                </a:ln>
                <a:effectLst/>
                <a:uLnTx/>
                <a:uFillTx/>
                <a:latin typeface="+mj-lt"/>
                <a:ea typeface="+mj-ea"/>
                <a:cs typeface="+mj-cs"/>
              </a:rPr>
              <a:t> des 06 tableaux se présente comme suit:</a:t>
            </a:r>
            <a:endParaRPr kumimoji="0" lang="fr-FR" sz="2800" b="0" i="0" u="none" strike="noStrike" kern="0" cap="none" spc="0" normalizeH="0" baseline="0" noProof="0" dirty="0">
              <a:ln>
                <a:noFill/>
              </a:ln>
              <a:effectLst/>
              <a:uLnTx/>
              <a:uFillTx/>
            </a:endParaRPr>
          </a:p>
        </p:txBody>
      </p:sp>
      <p:graphicFrame>
        <p:nvGraphicFramePr>
          <p:cNvPr id="5" name="Tableau 4"/>
          <p:cNvGraphicFramePr>
            <a:graphicFrameLocks noGrp="1"/>
          </p:cNvGraphicFramePr>
          <p:nvPr/>
        </p:nvGraphicFramePr>
        <p:xfrm>
          <a:off x="428596" y="1857364"/>
          <a:ext cx="8286808" cy="4702603"/>
        </p:xfrm>
        <a:graphic>
          <a:graphicData uri="http://schemas.openxmlformats.org/drawingml/2006/table">
            <a:tbl>
              <a:tblPr/>
              <a:tblGrid>
                <a:gridCol w="1303682">
                  <a:extLst>
                    <a:ext uri="{9D8B030D-6E8A-4147-A177-3AD203B41FA5}">
                      <a16:colId xmlns:a16="http://schemas.microsoft.com/office/drawing/2014/main" val="20000"/>
                    </a:ext>
                  </a:extLst>
                </a:gridCol>
                <a:gridCol w="6983126">
                  <a:extLst>
                    <a:ext uri="{9D8B030D-6E8A-4147-A177-3AD203B41FA5}">
                      <a16:colId xmlns:a16="http://schemas.microsoft.com/office/drawing/2014/main" val="20001"/>
                    </a:ext>
                  </a:extLst>
                </a:gridCol>
              </a:tblGrid>
              <a:tr h="871543">
                <a:tc>
                  <a:txBody>
                    <a:bodyPr/>
                    <a:lstStyle/>
                    <a:p>
                      <a:pPr>
                        <a:lnSpc>
                          <a:spcPct val="115000"/>
                        </a:lnSpc>
                        <a:spcAft>
                          <a:spcPts val="0"/>
                        </a:spcAft>
                      </a:pPr>
                      <a:r>
                        <a:rPr lang="fr-FR" sz="1800" dirty="0">
                          <a:latin typeface="+mj-lt"/>
                          <a:ea typeface="Calibri"/>
                          <a:cs typeface="Times New Roman"/>
                        </a:rPr>
                        <a:t>Tableau 3. 1 </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Nombre d’inscrits et proportion d’admis par filière, par année d’étude et par sexe dans les universités publiques</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871543">
                <a:tc>
                  <a:txBody>
                    <a:bodyPr/>
                    <a:lstStyle/>
                    <a:p>
                      <a:pPr>
                        <a:lnSpc>
                          <a:spcPct val="115000"/>
                        </a:lnSpc>
                        <a:spcAft>
                          <a:spcPts val="0"/>
                        </a:spcAft>
                      </a:pPr>
                      <a:r>
                        <a:rPr lang="fr-FR" sz="1800">
                          <a:latin typeface="+mj-lt"/>
                          <a:ea typeface="Calibri"/>
                          <a:cs typeface="Times New Roman"/>
                        </a:rPr>
                        <a:t>Tableau 3. 2</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Nombre d’inscrits et proportion d’admis par filière, par année d’étude et par sexe dans les universités privées</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71543">
                <a:tc>
                  <a:txBody>
                    <a:bodyPr/>
                    <a:lstStyle/>
                    <a:p>
                      <a:pPr>
                        <a:lnSpc>
                          <a:spcPct val="115000"/>
                        </a:lnSpc>
                        <a:spcAft>
                          <a:spcPts val="0"/>
                        </a:spcAft>
                      </a:pPr>
                      <a:r>
                        <a:rPr lang="fr-FR" sz="1800">
                          <a:latin typeface="+mj-lt"/>
                          <a:ea typeface="Calibri"/>
                          <a:cs typeface="Times New Roman"/>
                        </a:rPr>
                        <a:t>Tableau 3. 3 </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Nombre d’inscrits, d’admis et taux de réussite par établissement, par diplôme préparé, par année d’étude et par sexe dans les grandes écoles publiques</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71543">
                <a:tc>
                  <a:txBody>
                    <a:bodyPr/>
                    <a:lstStyle/>
                    <a:p>
                      <a:pPr>
                        <a:lnSpc>
                          <a:spcPct val="115000"/>
                        </a:lnSpc>
                        <a:spcAft>
                          <a:spcPts val="0"/>
                        </a:spcAft>
                      </a:pPr>
                      <a:r>
                        <a:rPr lang="fr-FR" sz="1800">
                          <a:latin typeface="+mj-lt"/>
                          <a:ea typeface="Calibri"/>
                          <a:cs typeface="Times New Roman"/>
                        </a:rPr>
                        <a:t>Tableau 3. 4 </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Nombre d’inscrits, d’admis et taux de réussite par établissement, par diplôme préparé, par année d’étude et par sexe dans les grandes écoles privées</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35773">
                <a:tc>
                  <a:txBody>
                    <a:bodyPr/>
                    <a:lstStyle/>
                    <a:p>
                      <a:pPr>
                        <a:lnSpc>
                          <a:spcPct val="115000"/>
                        </a:lnSpc>
                        <a:spcAft>
                          <a:spcPts val="0"/>
                        </a:spcAft>
                      </a:pPr>
                      <a:r>
                        <a:rPr lang="fr-FR" sz="1800">
                          <a:latin typeface="+mj-lt"/>
                          <a:ea typeface="Calibri"/>
                          <a:cs typeface="Times New Roman"/>
                        </a:rPr>
                        <a:t>Tableau 3. 5</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Répartition des inscrits et admis au BTS par sexe et par filière</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35773">
                <a:tc>
                  <a:txBody>
                    <a:bodyPr/>
                    <a:lstStyle/>
                    <a:p>
                      <a:pPr>
                        <a:lnSpc>
                          <a:spcPct val="115000"/>
                        </a:lnSpc>
                        <a:spcAft>
                          <a:spcPts val="0"/>
                        </a:spcAft>
                      </a:pPr>
                      <a:r>
                        <a:rPr lang="fr-FR" sz="1800">
                          <a:latin typeface="+mj-lt"/>
                          <a:ea typeface="Calibri"/>
                          <a:cs typeface="Times New Roman"/>
                        </a:rPr>
                        <a:t>Tableau 3. 6</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Répartition des inscrits et admis au BTS par sexe et par domaine d’étude CITE</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 name="Espace réservé du numéro de diapositive 2"/>
          <p:cNvSpPr>
            <a:spLocks noGrp="1"/>
          </p:cNvSpPr>
          <p:nvPr>
            <p:ph type="sldNum" sz="quarter" idx="12"/>
          </p:nvPr>
        </p:nvSpPr>
        <p:spPr/>
        <p:txBody>
          <a:bodyPr/>
          <a:lstStyle/>
          <a:p>
            <a:fld id="{406BD97B-727F-48C6-ADE2-1F8C5F171D82}" type="slidenum">
              <a:rPr lang="fr-FR" smtClean="0"/>
              <a:pPr/>
              <a:t>17</a:t>
            </a:fld>
            <a:endParaRPr lang="fr-FR"/>
          </a:p>
        </p:txBody>
      </p:sp>
      <p:sp>
        <p:nvSpPr>
          <p:cNvPr id="6" name="Espace réservé de la date 5"/>
          <p:cNvSpPr>
            <a:spLocks noGrp="1"/>
          </p:cNvSpPr>
          <p:nvPr>
            <p:ph type="dt" sz="half" idx="10"/>
          </p:nvPr>
        </p:nvSpPr>
        <p:spPr/>
        <p:txBody>
          <a:bodyPr/>
          <a:lstStyle/>
          <a:p>
            <a:fld id="{4305CAF4-7DB4-4DEF-87FD-226E847B0BFC}" type="datetime1">
              <a:rPr lang="fr-FR" smtClean="0"/>
              <a:t>30/11/2016</a:t>
            </a:fld>
            <a:endParaRPr lang="fr-F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lvl="1" algn="ctr"/>
            <a:r>
              <a:rPr lang="fr-FR" sz="5000" b="1" kern="1200" dirty="0">
                <a:solidFill>
                  <a:schemeClr val="accent3">
                    <a:lumMod val="75000"/>
                  </a:schemeClr>
                </a:solidFill>
                <a:latin typeface="+mj-lt"/>
                <a:ea typeface="+mj-ea"/>
                <a:cs typeface="+mj-cs"/>
              </a:rPr>
              <a:t>Thème 3: L’efficacité externe</a:t>
            </a:r>
          </a:p>
        </p:txBody>
      </p:sp>
      <p:sp>
        <p:nvSpPr>
          <p:cNvPr id="3" name="Espace réservé du contenu 2"/>
          <p:cNvSpPr>
            <a:spLocks noGrp="1"/>
          </p:cNvSpPr>
          <p:nvPr>
            <p:ph idx="1"/>
          </p:nvPr>
        </p:nvSpPr>
        <p:spPr>
          <a:xfrm>
            <a:off x="251520" y="1935480"/>
            <a:ext cx="8435280" cy="4389120"/>
          </a:xfrm>
        </p:spPr>
        <p:txBody>
          <a:bodyPr/>
          <a:lstStyle/>
          <a:p>
            <a:pPr>
              <a:buNone/>
            </a:pPr>
            <a:r>
              <a:rPr lang="fr-FR" b="1" dirty="0"/>
              <a:t>Objectifs</a:t>
            </a:r>
            <a:r>
              <a:rPr lang="fr-FR" dirty="0"/>
              <a:t>:</a:t>
            </a:r>
          </a:p>
          <a:p>
            <a:pPr>
              <a:buNone/>
            </a:pPr>
            <a:r>
              <a:rPr lang="fr-FR" dirty="0"/>
              <a:t>1. Répondre aux besoins de qualification supérieure pour le marché du travail;</a:t>
            </a:r>
          </a:p>
          <a:p>
            <a:pPr>
              <a:buNone/>
            </a:pPr>
            <a:r>
              <a:rPr lang="fr-FR" dirty="0"/>
              <a:t>2. Relever le défi de la pauvreté en favorisant l’adéquation entre la formation et l’emploi des diplômés de l’enseignement supérieur.</a:t>
            </a:r>
          </a:p>
          <a:p>
            <a:pPr>
              <a:buNone/>
            </a:pPr>
            <a:endParaRPr lang="fr-FR" dirty="0"/>
          </a:p>
        </p:txBody>
      </p:sp>
      <p:sp>
        <p:nvSpPr>
          <p:cNvPr id="4" name="Espace réservé du numéro de diapositive 3"/>
          <p:cNvSpPr>
            <a:spLocks noGrp="1"/>
          </p:cNvSpPr>
          <p:nvPr>
            <p:ph type="sldNum" sz="quarter" idx="12"/>
          </p:nvPr>
        </p:nvSpPr>
        <p:spPr/>
        <p:txBody>
          <a:bodyPr/>
          <a:lstStyle/>
          <a:p>
            <a:fld id="{406BD97B-727F-48C6-ADE2-1F8C5F171D82}" type="slidenum">
              <a:rPr lang="fr-FR" smtClean="0"/>
              <a:pPr/>
              <a:t>18</a:t>
            </a:fld>
            <a:endParaRPr lang="fr-FR"/>
          </a:p>
        </p:txBody>
      </p:sp>
      <p:sp>
        <p:nvSpPr>
          <p:cNvPr id="5" name="Espace réservé de la date 4"/>
          <p:cNvSpPr>
            <a:spLocks noGrp="1"/>
          </p:cNvSpPr>
          <p:nvPr>
            <p:ph type="dt" sz="half" idx="10"/>
          </p:nvPr>
        </p:nvSpPr>
        <p:spPr/>
        <p:txBody>
          <a:bodyPr/>
          <a:lstStyle/>
          <a:p>
            <a:fld id="{560609EB-55BE-4236-86F9-2E86D001F610}" type="datetime1">
              <a:rPr lang="fr-FR" smtClean="0"/>
              <a:t>30/11/2016</a:t>
            </a:fld>
            <a:endParaRPr lang="fr-F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solidFill>
                  <a:schemeClr val="accent3">
                    <a:lumMod val="75000"/>
                  </a:schemeClr>
                </a:solidFill>
                <a:hlinkClick r:id="rId2" action="ppaction://hlinkfile"/>
              </a:rPr>
              <a:t>Thème 3</a:t>
            </a:r>
            <a:r>
              <a:rPr lang="fr-FR" b="1" dirty="0">
                <a:solidFill>
                  <a:schemeClr val="accent3">
                    <a:lumMod val="75000"/>
                  </a:schemeClr>
                </a:solidFill>
              </a:rPr>
              <a:t>: L’efficacité externe</a:t>
            </a:r>
          </a:p>
        </p:txBody>
      </p:sp>
      <p:graphicFrame>
        <p:nvGraphicFramePr>
          <p:cNvPr id="4" name="Espace réservé du contenu 3"/>
          <p:cNvGraphicFramePr>
            <a:graphicFrameLocks noGrp="1"/>
          </p:cNvGraphicFramePr>
          <p:nvPr>
            <p:ph idx="1"/>
          </p:nvPr>
        </p:nvGraphicFramePr>
        <p:xfrm>
          <a:off x="179512" y="2329313"/>
          <a:ext cx="8784976" cy="3388360"/>
        </p:xfrm>
        <a:graphic>
          <a:graphicData uri="http://schemas.openxmlformats.org/drawingml/2006/table">
            <a:tbl>
              <a:tblPr firstRow="1" bandRow="1">
                <a:tableStyleId>{5C22544A-7EE6-4342-B048-85BDC9FD1C3A}</a:tableStyleId>
              </a:tblPr>
              <a:tblGrid>
                <a:gridCol w="4392488">
                  <a:extLst>
                    <a:ext uri="{9D8B030D-6E8A-4147-A177-3AD203B41FA5}">
                      <a16:colId xmlns:a16="http://schemas.microsoft.com/office/drawing/2014/main" val="20000"/>
                    </a:ext>
                  </a:extLst>
                </a:gridCol>
                <a:gridCol w="4392488">
                  <a:extLst>
                    <a:ext uri="{9D8B030D-6E8A-4147-A177-3AD203B41FA5}">
                      <a16:colId xmlns:a16="http://schemas.microsoft.com/office/drawing/2014/main" val="20001"/>
                    </a:ext>
                  </a:extLst>
                </a:gridCol>
              </a:tblGrid>
              <a:tr h="370840">
                <a:tc>
                  <a:txBody>
                    <a:bodyPr/>
                    <a:lstStyle/>
                    <a:p>
                      <a:r>
                        <a:rPr lang="fr-FR" dirty="0"/>
                        <a:t>Nom de l’indicateur</a:t>
                      </a:r>
                    </a:p>
                  </a:txBody>
                  <a:tcPr/>
                </a:tc>
                <a:tc>
                  <a:txBody>
                    <a:bodyPr/>
                    <a:lstStyle/>
                    <a:p>
                      <a:r>
                        <a:rPr lang="fr-FR" dirty="0"/>
                        <a:t>Méthode de calcul</a:t>
                      </a:r>
                    </a:p>
                  </a:txBody>
                  <a:tcPr/>
                </a:tc>
                <a:extLst>
                  <a:ext uri="{0D108BD9-81ED-4DB2-BD59-A6C34878D82A}">
                    <a16:rowId xmlns:a16="http://schemas.microsoft.com/office/drawing/2014/main" val="10000"/>
                  </a:ext>
                </a:extLst>
              </a:tr>
              <a:tr h="370840">
                <a:tc>
                  <a:txBody>
                    <a:bodyPr/>
                    <a:lstStyle/>
                    <a:p>
                      <a:r>
                        <a:rPr lang="fr-FR" dirty="0"/>
                        <a:t>Durée</a:t>
                      </a:r>
                      <a:r>
                        <a:rPr lang="fr-FR" baseline="0" dirty="0"/>
                        <a:t> </a:t>
                      </a:r>
                      <a:r>
                        <a:rPr lang="fr-FR" dirty="0"/>
                        <a:t>moyenne d’insertion des diplômés de l’enseignement supérieur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dirty="0">
                          <a:latin typeface="+mn-lt"/>
                          <a:ea typeface="Calibri"/>
                          <a:cs typeface="Times New Roman"/>
                        </a:rPr>
                        <a:t>Diviser la somme des durées d’insertion des diplômés</a:t>
                      </a:r>
                      <a:r>
                        <a:rPr lang="fr-FR" sz="1800" baseline="0" dirty="0">
                          <a:latin typeface="+mn-lt"/>
                          <a:ea typeface="Calibri"/>
                          <a:cs typeface="Times New Roman"/>
                        </a:rPr>
                        <a:t> par le nombre de diplômés dans le centre d’observation (ANPE, INS…)</a:t>
                      </a:r>
                      <a:endParaRPr lang="fr-FR" dirty="0"/>
                    </a:p>
                  </a:txBody>
                  <a:tcPr/>
                </a:tc>
                <a:extLst>
                  <a:ext uri="{0D108BD9-81ED-4DB2-BD59-A6C34878D82A}">
                    <a16:rowId xmlns:a16="http://schemas.microsoft.com/office/drawing/2014/main" val="10001"/>
                  </a:ext>
                </a:extLst>
              </a:tr>
              <a:tr h="370840">
                <a:tc>
                  <a:txBody>
                    <a:bodyPr/>
                    <a:lstStyle/>
                    <a:p>
                      <a:r>
                        <a:rPr lang="fr-FR" dirty="0"/>
                        <a:t>Taux d’emploi des diplômés de l’enseignement supérieur dans les entreprises privées par spécialité</a:t>
                      </a:r>
                    </a:p>
                  </a:txBody>
                  <a:tcPr/>
                </a:tc>
                <a:tc>
                  <a:txBody>
                    <a:bodyPr/>
                    <a:lstStyle/>
                    <a:p>
                      <a:r>
                        <a:rPr lang="fr-FR" sz="1800" dirty="0">
                          <a:solidFill>
                            <a:srgbClr val="000000"/>
                          </a:solidFill>
                          <a:latin typeface="+mn-lt"/>
                          <a:ea typeface="Calibri"/>
                          <a:cs typeface="Times New Roman"/>
                        </a:rPr>
                        <a:t>Diviser le</a:t>
                      </a:r>
                      <a:r>
                        <a:rPr lang="fr-FR" sz="1800" baseline="0" dirty="0">
                          <a:solidFill>
                            <a:srgbClr val="000000"/>
                          </a:solidFill>
                          <a:latin typeface="+mn-lt"/>
                          <a:ea typeface="Calibri"/>
                          <a:cs typeface="Times New Roman"/>
                        </a:rPr>
                        <a:t> n</a:t>
                      </a:r>
                      <a:r>
                        <a:rPr lang="fr-FR" sz="1800" dirty="0">
                          <a:solidFill>
                            <a:srgbClr val="000000"/>
                          </a:solidFill>
                          <a:latin typeface="+mn-lt"/>
                          <a:ea typeface="Calibri"/>
                          <a:cs typeface="Times New Roman"/>
                        </a:rPr>
                        <a:t>ombre de diplômés embauchés dans le privé par le nombre des diplômés dans le même domaine de formation</a:t>
                      </a:r>
                      <a:endParaRPr lang="fr-FR" dirty="0"/>
                    </a:p>
                  </a:txBody>
                  <a:tcPr/>
                </a:tc>
                <a:extLst>
                  <a:ext uri="{0D108BD9-81ED-4DB2-BD59-A6C34878D82A}">
                    <a16:rowId xmlns:a16="http://schemas.microsoft.com/office/drawing/2014/main" val="10002"/>
                  </a:ext>
                </a:extLst>
              </a:tr>
              <a:tr h="370840">
                <a:tc>
                  <a:txBody>
                    <a:bodyPr/>
                    <a:lstStyle/>
                    <a:p>
                      <a:r>
                        <a:rPr lang="fr-FR" dirty="0"/>
                        <a:t>Taux d’emploi des diplômés de l’enseignement supérieur dans la Fonction publique par spécialité</a:t>
                      </a:r>
                    </a:p>
                  </a:txBody>
                  <a:tcPr/>
                </a:tc>
                <a:tc>
                  <a:txBody>
                    <a:bodyPr/>
                    <a:lstStyle/>
                    <a:p>
                      <a:r>
                        <a:rPr lang="fr-FR" sz="1800" dirty="0">
                          <a:solidFill>
                            <a:srgbClr val="000000"/>
                          </a:solidFill>
                          <a:latin typeface="+mn-lt"/>
                          <a:ea typeface="Calibri"/>
                          <a:cs typeface="Times New Roman"/>
                        </a:rPr>
                        <a:t>Diviser le nombre de diplômés embauchés dans la fonction publique divisé par le nombre des diplômés dans le même domaine de formation</a:t>
                      </a:r>
                      <a:endParaRPr lang="fr-FR" dirty="0"/>
                    </a:p>
                  </a:txBody>
                  <a:tcPr/>
                </a:tc>
                <a:extLst>
                  <a:ext uri="{0D108BD9-81ED-4DB2-BD59-A6C34878D82A}">
                    <a16:rowId xmlns:a16="http://schemas.microsoft.com/office/drawing/2014/main" val="10003"/>
                  </a:ext>
                </a:extLst>
              </a:tr>
            </a:tbl>
          </a:graphicData>
        </a:graphic>
      </p:graphicFrame>
      <p:sp>
        <p:nvSpPr>
          <p:cNvPr id="3" name="Espace réservé du numéro de diapositive 2"/>
          <p:cNvSpPr>
            <a:spLocks noGrp="1"/>
          </p:cNvSpPr>
          <p:nvPr>
            <p:ph type="sldNum" sz="quarter" idx="12"/>
          </p:nvPr>
        </p:nvSpPr>
        <p:spPr/>
        <p:txBody>
          <a:bodyPr/>
          <a:lstStyle/>
          <a:p>
            <a:fld id="{406BD97B-727F-48C6-ADE2-1F8C5F171D82}" type="slidenum">
              <a:rPr lang="fr-FR" smtClean="0"/>
              <a:pPr/>
              <a:t>19</a:t>
            </a:fld>
            <a:endParaRPr lang="fr-FR"/>
          </a:p>
        </p:txBody>
      </p:sp>
      <p:sp>
        <p:nvSpPr>
          <p:cNvPr id="5" name="Espace réservé de la date 4"/>
          <p:cNvSpPr>
            <a:spLocks noGrp="1"/>
          </p:cNvSpPr>
          <p:nvPr>
            <p:ph type="dt" sz="half" idx="10"/>
          </p:nvPr>
        </p:nvSpPr>
        <p:spPr/>
        <p:txBody>
          <a:bodyPr/>
          <a:lstStyle/>
          <a:p>
            <a:fld id="{EDF5A1F8-DD03-44FD-A6D5-6AB177057687}" type="datetime1">
              <a:rPr lang="fr-FR" smtClean="0"/>
              <a:t>30/11/2016</a:t>
            </a:fld>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6" name="ZoneTexte 5"/>
          <p:cNvSpPr txBox="1"/>
          <p:nvPr/>
        </p:nvSpPr>
        <p:spPr>
          <a:xfrm>
            <a:off x="683568" y="692696"/>
            <a:ext cx="7704856" cy="461665"/>
          </a:xfrm>
          <a:prstGeom prst="rect">
            <a:avLst/>
          </a:prstGeom>
          <a:noFill/>
        </p:spPr>
        <p:txBody>
          <a:bodyPr wrap="square" rtlCol="0">
            <a:spAutoFit/>
          </a:bodyPr>
          <a:lstStyle/>
          <a:p>
            <a:r>
              <a:rPr lang="fr-FR" sz="2400" b="1" dirty="0">
                <a:solidFill>
                  <a:srgbClr val="0070C0"/>
                </a:solidFill>
              </a:rPr>
              <a:t>STRUCTURATION ET CONTENU DE L’ANNUAIRE</a:t>
            </a:r>
          </a:p>
        </p:txBody>
      </p:sp>
      <p:sp>
        <p:nvSpPr>
          <p:cNvPr id="7" name="ZoneTexte 6"/>
          <p:cNvSpPr txBox="1"/>
          <p:nvPr/>
        </p:nvSpPr>
        <p:spPr>
          <a:xfrm>
            <a:off x="179512" y="1382910"/>
            <a:ext cx="8712968" cy="5262979"/>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fr-FR" sz="2800" dirty="0">
                <a:solidFill>
                  <a:schemeClr val="bg1"/>
                </a:solidFill>
              </a:rPr>
              <a:t>L’ annuaire national de l’ES est structuré en deux grandes parties:</a:t>
            </a:r>
          </a:p>
          <a:p>
            <a:endParaRPr lang="fr-FR" sz="2800" dirty="0">
              <a:solidFill>
                <a:schemeClr val="bg1"/>
              </a:solidFill>
            </a:endParaRPr>
          </a:p>
          <a:p>
            <a:pPr marL="361950" indent="-361950">
              <a:buClr>
                <a:srgbClr val="FF0000"/>
              </a:buClr>
              <a:buFont typeface="Arial" pitchFamily="34" charset="0"/>
              <a:buChar char="•"/>
            </a:pPr>
            <a:r>
              <a:rPr lang="fr-FR" sz="2800" dirty="0">
                <a:solidFill>
                  <a:schemeClr val="bg1"/>
                </a:solidFill>
              </a:rPr>
              <a:t>La première partie qui présente la méthodologie  de collecte et quelques indicateurs sur le pays ;</a:t>
            </a:r>
          </a:p>
          <a:p>
            <a:pPr marL="361950" indent="-361950"/>
            <a:endParaRPr lang="fr-FR" sz="2800" dirty="0">
              <a:solidFill>
                <a:schemeClr val="bg1"/>
              </a:solidFill>
            </a:endParaRPr>
          </a:p>
          <a:p>
            <a:pPr marL="361950" indent="-361950">
              <a:buClr>
                <a:srgbClr val="FF0000"/>
              </a:buClr>
              <a:buFont typeface="Arial" pitchFamily="34" charset="0"/>
              <a:buChar char="•"/>
            </a:pPr>
            <a:r>
              <a:rPr lang="fr-FR" sz="2800" dirty="0">
                <a:solidFill>
                  <a:schemeClr val="bg1"/>
                </a:solidFill>
              </a:rPr>
              <a:t>La deuxième partie présente les données globales sur les établissements et les filières ainsi que les indicateurs et les tableaux par thème.</a:t>
            </a:r>
          </a:p>
          <a:p>
            <a:pPr marL="173038" indent="-173038"/>
            <a:endParaRPr lang="fr-FR" sz="2800" dirty="0">
              <a:solidFill>
                <a:schemeClr val="bg1"/>
              </a:solidFill>
            </a:endParaRPr>
          </a:p>
          <a:p>
            <a:r>
              <a:rPr lang="fr-FR" sz="2800" dirty="0">
                <a:solidFill>
                  <a:schemeClr val="bg1"/>
                </a:solidFill>
              </a:rPr>
              <a:t>Au total sept thèmes ont été retenus dans le cadre conceptuel.</a:t>
            </a:r>
          </a:p>
        </p:txBody>
      </p:sp>
      <p:sp>
        <p:nvSpPr>
          <p:cNvPr id="2" name="Espace réservé du numéro de diapositive 1"/>
          <p:cNvSpPr>
            <a:spLocks noGrp="1"/>
          </p:cNvSpPr>
          <p:nvPr>
            <p:ph type="sldNum" sz="quarter" idx="12"/>
          </p:nvPr>
        </p:nvSpPr>
        <p:spPr/>
        <p:txBody>
          <a:bodyPr/>
          <a:lstStyle/>
          <a:p>
            <a:fld id="{406BD97B-727F-48C6-ADE2-1F8C5F171D82}" type="slidenum">
              <a:rPr lang="fr-FR" smtClean="0"/>
              <a:pPr/>
              <a:t>2</a:t>
            </a:fld>
            <a:endParaRPr lang="fr-FR"/>
          </a:p>
        </p:txBody>
      </p:sp>
      <p:sp>
        <p:nvSpPr>
          <p:cNvPr id="3" name="Espace réservé de la date 2"/>
          <p:cNvSpPr>
            <a:spLocks noGrp="1"/>
          </p:cNvSpPr>
          <p:nvPr>
            <p:ph type="dt" sz="half" idx="10"/>
          </p:nvPr>
        </p:nvSpPr>
        <p:spPr/>
        <p:txBody>
          <a:bodyPr/>
          <a:lstStyle/>
          <a:p>
            <a:fld id="{7589620B-F7AE-40B5-8FEC-BA8831F87D6B}" type="datetime1">
              <a:rPr lang="fr-FR" smtClean="0"/>
              <a:t>30/11/2016</a:t>
            </a:fld>
            <a:endParaRPr lang="fr-F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796086"/>
          </a:xfrm>
        </p:spPr>
        <p:txBody>
          <a:bodyPr>
            <a:normAutofit fontScale="90000"/>
          </a:bodyPr>
          <a:lstStyle/>
          <a:p>
            <a:pPr lvl="1" algn="l" rtl="0">
              <a:spcBef>
                <a:spcPct val="0"/>
              </a:spcBef>
            </a:pPr>
            <a:r>
              <a:rPr lang="fr-FR" sz="3200" b="1" kern="1200" dirty="0">
                <a:solidFill>
                  <a:schemeClr val="accent1"/>
                </a:solidFill>
                <a:latin typeface="+mj-lt"/>
                <a:ea typeface="+mj-ea"/>
                <a:cs typeface="+mj-cs"/>
                <a:hlinkClick r:id="rId2" action="ppaction://hlinkfile"/>
              </a:rPr>
              <a:t>Thème 3:</a:t>
            </a:r>
            <a:r>
              <a:rPr lang="fr-FR" sz="3200" b="1" kern="1200" dirty="0">
                <a:solidFill>
                  <a:schemeClr val="accent1"/>
                </a:solidFill>
                <a:latin typeface="+mj-lt"/>
                <a:ea typeface="+mj-ea"/>
                <a:cs typeface="+mj-cs"/>
              </a:rPr>
              <a:t> Efficacité externe</a:t>
            </a:r>
            <a:br>
              <a:rPr lang="fr-FR" sz="3200" dirty="0">
                <a:solidFill>
                  <a:schemeClr val="accent1"/>
                </a:solidFill>
              </a:rPr>
            </a:br>
            <a:endParaRPr lang="fr-FR" sz="3200" dirty="0">
              <a:solidFill>
                <a:schemeClr val="accent1"/>
              </a:solidFill>
            </a:endParaRPr>
          </a:p>
        </p:txBody>
      </p:sp>
      <p:sp>
        <p:nvSpPr>
          <p:cNvPr id="4" name="Titre 1"/>
          <p:cNvSpPr txBox="1">
            <a:spLocks/>
          </p:cNvSpPr>
          <p:nvPr/>
        </p:nvSpPr>
        <p:spPr>
          <a:xfrm>
            <a:off x="509558" y="1193900"/>
            <a:ext cx="8229600" cy="489790"/>
          </a:xfrm>
          <a:prstGeom prst="rect">
            <a:avLst/>
          </a:prstGeom>
        </p:spPr>
        <p:txBody>
          <a:bodyPr vert="horz" lIns="0" rIns="0" bIns="0" anchor="b">
            <a:noAutofit/>
          </a:bodyPr>
          <a:lstStyle/>
          <a:p>
            <a:pPr marL="0" marR="0" lvl="1" indent="0" algn="l" defTabSz="914400" rtl="0" eaLnBrk="1" fontAlgn="auto" latinLnBrk="0" hangingPunct="1">
              <a:lnSpc>
                <a:spcPct val="100000"/>
              </a:lnSpc>
              <a:spcBef>
                <a:spcPct val="0"/>
              </a:spcBef>
              <a:spcAft>
                <a:spcPts val="0"/>
              </a:spcAft>
              <a:buClrTx/>
              <a:buSzTx/>
              <a:buFontTx/>
              <a:buNone/>
              <a:tabLst/>
              <a:defRPr/>
            </a:pPr>
            <a:r>
              <a:rPr kumimoji="0" lang="fr-FR" sz="2800" b="1" i="0" u="none" strike="noStrike" kern="1200" cap="none" spc="0" normalizeH="0" baseline="0" noProof="0" dirty="0">
                <a:ln>
                  <a:noFill/>
                </a:ln>
                <a:effectLst/>
                <a:uLnTx/>
                <a:uFillTx/>
                <a:latin typeface="+mj-lt"/>
                <a:ea typeface="+mj-ea"/>
                <a:cs typeface="+mj-cs"/>
              </a:rPr>
              <a:t>La liste</a:t>
            </a:r>
            <a:r>
              <a:rPr kumimoji="0" lang="fr-FR" sz="2800" b="1" i="0" u="none" strike="noStrike" kern="1200" cap="none" spc="0" normalizeH="0" noProof="0" dirty="0">
                <a:ln>
                  <a:noFill/>
                </a:ln>
                <a:effectLst/>
                <a:uLnTx/>
                <a:uFillTx/>
                <a:latin typeface="+mj-lt"/>
                <a:ea typeface="+mj-ea"/>
                <a:cs typeface="+mj-cs"/>
              </a:rPr>
              <a:t> des 03 tableaux se présente comme suit:</a:t>
            </a:r>
            <a:endParaRPr kumimoji="0" lang="fr-FR" sz="2800" b="0" i="0" u="none" strike="noStrike" kern="0" cap="none" spc="0" normalizeH="0" baseline="0" noProof="0" dirty="0">
              <a:ln>
                <a:noFill/>
              </a:ln>
              <a:effectLst/>
              <a:uLnTx/>
              <a:uFillTx/>
            </a:endParaRPr>
          </a:p>
        </p:txBody>
      </p:sp>
      <p:graphicFrame>
        <p:nvGraphicFramePr>
          <p:cNvPr id="5" name="Tableau 4"/>
          <p:cNvGraphicFramePr>
            <a:graphicFrameLocks noGrp="1"/>
          </p:cNvGraphicFramePr>
          <p:nvPr/>
        </p:nvGraphicFramePr>
        <p:xfrm>
          <a:off x="285720" y="2370250"/>
          <a:ext cx="8429684" cy="2208276"/>
        </p:xfrm>
        <a:graphic>
          <a:graphicData uri="http://schemas.openxmlformats.org/drawingml/2006/table">
            <a:tbl>
              <a:tblPr/>
              <a:tblGrid>
                <a:gridCol w="1326160">
                  <a:extLst>
                    <a:ext uri="{9D8B030D-6E8A-4147-A177-3AD203B41FA5}">
                      <a16:colId xmlns:a16="http://schemas.microsoft.com/office/drawing/2014/main" val="20000"/>
                    </a:ext>
                  </a:extLst>
                </a:gridCol>
                <a:gridCol w="7103524">
                  <a:extLst>
                    <a:ext uri="{9D8B030D-6E8A-4147-A177-3AD203B41FA5}">
                      <a16:colId xmlns:a16="http://schemas.microsoft.com/office/drawing/2014/main" val="20001"/>
                    </a:ext>
                  </a:extLst>
                </a:gridCol>
              </a:tblGrid>
              <a:tr h="612326">
                <a:tc>
                  <a:txBody>
                    <a:bodyPr/>
                    <a:lstStyle/>
                    <a:p>
                      <a:pPr>
                        <a:lnSpc>
                          <a:spcPct val="115000"/>
                        </a:lnSpc>
                        <a:spcAft>
                          <a:spcPts val="0"/>
                        </a:spcAft>
                      </a:pPr>
                      <a:r>
                        <a:rPr lang="fr-FR" sz="1800" dirty="0">
                          <a:latin typeface="+mj-lt"/>
                          <a:ea typeface="Calibri"/>
                          <a:cs typeface="Times New Roman"/>
                        </a:rPr>
                        <a:t>Tableau 4. 1 </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Répartition des diplômés de l’enseignement supérieur inscrits à l’Agence de l’emploi en l’année N-1 et l’année N par sexe</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18489">
                <a:tc>
                  <a:txBody>
                    <a:bodyPr/>
                    <a:lstStyle/>
                    <a:p>
                      <a:pPr>
                        <a:lnSpc>
                          <a:spcPct val="115000"/>
                        </a:lnSpc>
                        <a:spcAft>
                          <a:spcPts val="0"/>
                        </a:spcAft>
                      </a:pPr>
                      <a:r>
                        <a:rPr lang="fr-FR" sz="1800" dirty="0">
                          <a:latin typeface="+mj-lt"/>
                          <a:ea typeface="Calibri"/>
                          <a:cs typeface="Times New Roman"/>
                        </a:rPr>
                        <a:t>Tableau 4. 2 </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a:latin typeface="+mj-lt"/>
                          <a:ea typeface="Calibri"/>
                          <a:cs typeface="Times New Roman"/>
                        </a:rPr>
                        <a:t> Répartition des diplômés de l’enseignement supérieur inscrits à l’Agence de l’emploi et ayant trouvé un emploi selon le statut d’emploi en l’année N-1 et l’année N par sexe</a:t>
                      </a:r>
                      <a:r>
                        <a:rPr lang="fr-FR" sz="1800" b="1">
                          <a:latin typeface="+mj-lt"/>
                          <a:ea typeface="Calibri"/>
                          <a:cs typeface="Times New Roman"/>
                        </a:rPr>
                        <a:t> </a:t>
                      </a:r>
                      <a:endParaRPr lang="fr-FR" sz="180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12326">
                <a:tc>
                  <a:txBody>
                    <a:bodyPr/>
                    <a:lstStyle/>
                    <a:p>
                      <a:pPr>
                        <a:lnSpc>
                          <a:spcPct val="115000"/>
                        </a:lnSpc>
                        <a:spcAft>
                          <a:spcPts val="0"/>
                        </a:spcAft>
                      </a:pPr>
                      <a:r>
                        <a:rPr lang="fr-FR" sz="1800">
                          <a:latin typeface="+mj-lt"/>
                          <a:ea typeface="Calibri"/>
                          <a:cs typeface="Times New Roman"/>
                        </a:rPr>
                        <a:t>Tableau 4. 3</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Proportion des diplômés de l’enseignement supérieur inscrits à l’Agence de l’emploi selon le diplôme au cours de la période de référence par sexe</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3" name="Espace réservé du numéro de diapositive 2"/>
          <p:cNvSpPr>
            <a:spLocks noGrp="1"/>
          </p:cNvSpPr>
          <p:nvPr>
            <p:ph type="sldNum" sz="quarter" idx="12"/>
          </p:nvPr>
        </p:nvSpPr>
        <p:spPr/>
        <p:txBody>
          <a:bodyPr/>
          <a:lstStyle/>
          <a:p>
            <a:fld id="{406BD97B-727F-48C6-ADE2-1F8C5F171D82}" type="slidenum">
              <a:rPr lang="fr-FR" smtClean="0"/>
              <a:pPr/>
              <a:t>20</a:t>
            </a:fld>
            <a:endParaRPr lang="fr-FR"/>
          </a:p>
        </p:txBody>
      </p:sp>
      <p:sp>
        <p:nvSpPr>
          <p:cNvPr id="6" name="Espace réservé de la date 5"/>
          <p:cNvSpPr>
            <a:spLocks noGrp="1"/>
          </p:cNvSpPr>
          <p:nvPr>
            <p:ph type="dt" sz="half" idx="10"/>
          </p:nvPr>
        </p:nvSpPr>
        <p:spPr/>
        <p:txBody>
          <a:bodyPr/>
          <a:lstStyle/>
          <a:p>
            <a:fld id="{68735A27-9D85-4B60-A96B-E6AB6593A921}" type="datetime1">
              <a:rPr lang="fr-FR" smtClean="0"/>
              <a:t>30/11/2016</a:t>
            </a:fld>
            <a:endParaRPr lang="fr-F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a:solidFill>
                  <a:schemeClr val="accent3">
                    <a:lumMod val="75000"/>
                  </a:schemeClr>
                </a:solidFill>
              </a:rPr>
              <a:t>Thème 4: Ressources humaines</a:t>
            </a:r>
          </a:p>
        </p:txBody>
      </p:sp>
      <p:sp>
        <p:nvSpPr>
          <p:cNvPr id="3" name="Espace réservé du contenu 2"/>
          <p:cNvSpPr>
            <a:spLocks noGrp="1"/>
          </p:cNvSpPr>
          <p:nvPr>
            <p:ph idx="1"/>
          </p:nvPr>
        </p:nvSpPr>
        <p:spPr/>
        <p:txBody>
          <a:bodyPr>
            <a:normAutofit/>
          </a:bodyPr>
          <a:lstStyle/>
          <a:p>
            <a:pPr>
              <a:buNone/>
            </a:pPr>
            <a:r>
              <a:rPr lang="fr-FR" b="1" dirty="0"/>
              <a:t>Objectifs</a:t>
            </a:r>
            <a:r>
              <a:rPr lang="fr-FR" dirty="0"/>
              <a:t>:</a:t>
            </a:r>
          </a:p>
          <a:p>
            <a:pPr>
              <a:buNone/>
            </a:pPr>
            <a:r>
              <a:rPr lang="fr-FR" dirty="0"/>
              <a:t>1. Développer les investissements en capital humain dans l'enseignement supérieur</a:t>
            </a:r>
          </a:p>
          <a:p>
            <a:pPr>
              <a:buNone/>
            </a:pPr>
            <a:r>
              <a:rPr lang="fr-FR" dirty="0"/>
              <a:t>2. Optimiser l'utilisation des ressources humaines</a:t>
            </a:r>
          </a:p>
          <a:p>
            <a:pPr>
              <a:buNone/>
            </a:pPr>
            <a:endParaRPr lang="fr-FR" dirty="0"/>
          </a:p>
        </p:txBody>
      </p:sp>
      <p:sp>
        <p:nvSpPr>
          <p:cNvPr id="4" name="Espace réservé du numéro de diapositive 3"/>
          <p:cNvSpPr>
            <a:spLocks noGrp="1"/>
          </p:cNvSpPr>
          <p:nvPr>
            <p:ph type="sldNum" sz="quarter" idx="12"/>
          </p:nvPr>
        </p:nvSpPr>
        <p:spPr/>
        <p:txBody>
          <a:bodyPr/>
          <a:lstStyle/>
          <a:p>
            <a:fld id="{406BD97B-727F-48C6-ADE2-1F8C5F171D82}" type="slidenum">
              <a:rPr lang="fr-FR" smtClean="0"/>
              <a:pPr/>
              <a:t>21</a:t>
            </a:fld>
            <a:endParaRPr lang="fr-FR"/>
          </a:p>
        </p:txBody>
      </p:sp>
      <p:sp>
        <p:nvSpPr>
          <p:cNvPr id="5" name="Espace réservé de la date 4"/>
          <p:cNvSpPr>
            <a:spLocks noGrp="1"/>
          </p:cNvSpPr>
          <p:nvPr>
            <p:ph type="dt" sz="half" idx="10"/>
          </p:nvPr>
        </p:nvSpPr>
        <p:spPr/>
        <p:txBody>
          <a:bodyPr/>
          <a:lstStyle/>
          <a:p>
            <a:fld id="{6A9F1F49-A066-4083-9865-05F810AB009A}" type="datetime1">
              <a:rPr lang="fr-FR" smtClean="0"/>
              <a:t>30/11/2016</a:t>
            </a:fld>
            <a:endParaRPr lang="fr-F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solidFill>
                  <a:schemeClr val="accent3">
                    <a:lumMod val="75000"/>
                  </a:schemeClr>
                </a:solidFill>
                <a:hlinkClick r:id="rId2" action="ppaction://hlinkfile"/>
              </a:rPr>
              <a:t>Thème 4</a:t>
            </a:r>
            <a:r>
              <a:rPr lang="fr-FR" b="1" dirty="0">
                <a:solidFill>
                  <a:schemeClr val="accent3">
                    <a:lumMod val="75000"/>
                  </a:schemeClr>
                </a:solidFill>
              </a:rPr>
              <a:t>: Ressources humaines</a:t>
            </a:r>
          </a:p>
        </p:txBody>
      </p:sp>
      <p:graphicFrame>
        <p:nvGraphicFramePr>
          <p:cNvPr id="4" name="Espace réservé du contenu 3"/>
          <p:cNvGraphicFramePr>
            <a:graphicFrameLocks noGrp="1"/>
          </p:cNvGraphicFramePr>
          <p:nvPr>
            <p:ph idx="1"/>
          </p:nvPr>
        </p:nvGraphicFramePr>
        <p:xfrm>
          <a:off x="179512" y="2187419"/>
          <a:ext cx="8784976" cy="4085272"/>
        </p:xfrm>
        <a:graphic>
          <a:graphicData uri="http://schemas.openxmlformats.org/drawingml/2006/table">
            <a:tbl>
              <a:tblPr firstRow="1" bandRow="1">
                <a:tableStyleId>{5C22544A-7EE6-4342-B048-85BDC9FD1C3A}</a:tableStyleId>
              </a:tblPr>
              <a:tblGrid>
                <a:gridCol w="3096344">
                  <a:extLst>
                    <a:ext uri="{9D8B030D-6E8A-4147-A177-3AD203B41FA5}">
                      <a16:colId xmlns:a16="http://schemas.microsoft.com/office/drawing/2014/main" val="20000"/>
                    </a:ext>
                  </a:extLst>
                </a:gridCol>
                <a:gridCol w="5688632">
                  <a:extLst>
                    <a:ext uri="{9D8B030D-6E8A-4147-A177-3AD203B41FA5}">
                      <a16:colId xmlns:a16="http://schemas.microsoft.com/office/drawing/2014/main" val="20001"/>
                    </a:ext>
                  </a:extLst>
                </a:gridCol>
              </a:tblGrid>
              <a:tr h="340013">
                <a:tc>
                  <a:txBody>
                    <a:bodyPr/>
                    <a:lstStyle/>
                    <a:p>
                      <a:r>
                        <a:rPr lang="fr-FR" dirty="0"/>
                        <a:t>Nom</a:t>
                      </a:r>
                      <a:r>
                        <a:rPr lang="fr-FR" baseline="0" dirty="0"/>
                        <a:t> de l’indicateur</a:t>
                      </a:r>
                      <a:endParaRPr lang="fr-FR" dirty="0"/>
                    </a:p>
                  </a:txBody>
                  <a:tcPr/>
                </a:tc>
                <a:tc>
                  <a:txBody>
                    <a:bodyPr/>
                    <a:lstStyle/>
                    <a:p>
                      <a:r>
                        <a:rPr lang="fr-FR" dirty="0"/>
                        <a:t>Méthode de calcul</a:t>
                      </a:r>
                    </a:p>
                  </a:txBody>
                  <a:tcPr/>
                </a:tc>
                <a:extLst>
                  <a:ext uri="{0D108BD9-81ED-4DB2-BD59-A6C34878D82A}">
                    <a16:rowId xmlns:a16="http://schemas.microsoft.com/office/drawing/2014/main" val="10000"/>
                  </a:ext>
                </a:extLst>
              </a:tr>
              <a:tr h="8500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b="0" i="1" dirty="0">
                          <a:latin typeface="+mn-lt"/>
                          <a:ea typeface="Calibri"/>
                          <a:cs typeface="Times New Roman"/>
                        </a:rPr>
                        <a:t>Taux d’exécution des volumes horaires</a:t>
                      </a:r>
                      <a:endParaRPr lang="fr-FR" sz="1800" b="0" dirty="0">
                        <a:latin typeface="+mn-lt"/>
                        <a:ea typeface="Calibri"/>
                        <a:cs typeface="Times New Roman"/>
                      </a:endParaRPr>
                    </a:p>
                  </a:txBody>
                  <a:tcPr/>
                </a:tc>
                <a:tc>
                  <a:txBody>
                    <a:bodyPr/>
                    <a:lstStyle/>
                    <a:p>
                      <a:r>
                        <a:rPr lang="fr-FR" sz="1800" dirty="0">
                          <a:solidFill>
                            <a:srgbClr val="000000"/>
                          </a:solidFill>
                          <a:latin typeface="+mn-lt"/>
                          <a:ea typeface="Calibri"/>
                          <a:cs typeface="Times New Roman"/>
                        </a:rPr>
                        <a:t>Diviser le volume horaire réalisé par les enseignants par le volume horaire programmé par l’établissement</a:t>
                      </a:r>
                      <a:endParaRPr lang="fr-FR" dirty="0"/>
                    </a:p>
                  </a:txBody>
                  <a:tcPr/>
                </a:tc>
                <a:extLst>
                  <a:ext uri="{0D108BD9-81ED-4DB2-BD59-A6C34878D82A}">
                    <a16:rowId xmlns:a16="http://schemas.microsoft.com/office/drawing/2014/main" val="10001"/>
                  </a:ext>
                </a:extLst>
              </a:tr>
              <a:tr h="850034">
                <a:tc>
                  <a:txBody>
                    <a:bodyPr/>
                    <a:lstStyle/>
                    <a:p>
                      <a:r>
                        <a:rPr lang="fr-FR" sz="1800" b="0" i="1" dirty="0">
                          <a:latin typeface="+mn-lt"/>
                          <a:ea typeface="Calibri"/>
                          <a:cs typeface="Times New Roman"/>
                        </a:rPr>
                        <a:t>Ratio étudiants/enseignants</a:t>
                      </a:r>
                      <a:endParaRPr lang="fr-FR" b="0" dirty="0"/>
                    </a:p>
                  </a:txBody>
                  <a:tcPr/>
                </a:tc>
                <a:tc>
                  <a:txBody>
                    <a:bodyPr/>
                    <a:lstStyle/>
                    <a:p>
                      <a:r>
                        <a:rPr lang="fr-FR" sz="1800" dirty="0">
                          <a:solidFill>
                            <a:srgbClr val="000000"/>
                          </a:solidFill>
                          <a:latin typeface="+mn-lt"/>
                          <a:ea typeface="Calibri"/>
                          <a:cs typeface="Times New Roman"/>
                        </a:rPr>
                        <a:t>Diviser le nombre d’étudiants par le nombre total d’enseignants (équivalent d’enseignants permanents)</a:t>
                      </a:r>
                      <a:endParaRPr lang="fr-FR" dirty="0"/>
                    </a:p>
                  </a:txBody>
                  <a:tcPr/>
                </a:tc>
                <a:extLst>
                  <a:ext uri="{0D108BD9-81ED-4DB2-BD59-A6C34878D82A}">
                    <a16:rowId xmlns:a16="http://schemas.microsoft.com/office/drawing/2014/main" val="10002"/>
                  </a:ext>
                </a:extLst>
              </a:tr>
              <a:tr h="8500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b="0" i="1" dirty="0">
                          <a:latin typeface="+mn-lt"/>
                          <a:ea typeface="Calibri"/>
                          <a:cs typeface="Times New Roman"/>
                        </a:rPr>
                        <a:t>Proportion heures complémentaires par rapport aux heures totales reçues</a:t>
                      </a:r>
                      <a:endParaRPr lang="fr-FR" sz="1800" b="0" dirty="0">
                        <a:latin typeface="+mn-lt"/>
                        <a:ea typeface="Calibri"/>
                        <a:cs typeface="Times New Roman"/>
                      </a:endParaRPr>
                    </a:p>
                  </a:txBody>
                  <a:tcPr/>
                </a:tc>
                <a:tc>
                  <a:txBody>
                    <a:bodyPr/>
                    <a:lstStyle/>
                    <a:p>
                      <a:r>
                        <a:rPr lang="fr-FR" sz="1800" dirty="0">
                          <a:solidFill>
                            <a:srgbClr val="000000"/>
                          </a:solidFill>
                          <a:latin typeface="+mn-lt"/>
                          <a:ea typeface="Calibri"/>
                          <a:cs typeface="Times New Roman"/>
                        </a:rPr>
                        <a:t>Diviser le volume total horaire déclaré complémentaire par le volume total horaire donné</a:t>
                      </a:r>
                      <a:endParaRPr lang="fr-FR" dirty="0"/>
                    </a:p>
                  </a:txBody>
                  <a:tcPr/>
                </a:tc>
                <a:extLst>
                  <a:ext uri="{0D108BD9-81ED-4DB2-BD59-A6C34878D82A}">
                    <a16:rowId xmlns:a16="http://schemas.microsoft.com/office/drawing/2014/main" val="10003"/>
                  </a:ext>
                </a:extLst>
              </a:tr>
              <a:tr h="11050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b="0" i="1" dirty="0">
                          <a:latin typeface="+mn-lt"/>
                          <a:ea typeface="Calibri"/>
                          <a:cs typeface="Times New Roman"/>
                        </a:rPr>
                        <a:t>Sexe ratio enseignant</a:t>
                      </a:r>
                      <a:endParaRPr lang="fr-FR" sz="1800" b="0" dirty="0">
                        <a:latin typeface="+mn-lt"/>
                        <a:ea typeface="Calibri"/>
                        <a:cs typeface="Times New Roman"/>
                      </a:endParaRPr>
                    </a:p>
                    <a:p>
                      <a:endParaRPr lang="fr-FR" b="0" dirty="0"/>
                    </a:p>
                  </a:txBody>
                  <a:tcPr/>
                </a:tc>
                <a:tc>
                  <a:txBody>
                    <a:bodyPr/>
                    <a:lstStyle/>
                    <a:p>
                      <a:r>
                        <a:rPr lang="fr-FR" sz="1800" dirty="0">
                          <a:solidFill>
                            <a:srgbClr val="000000"/>
                          </a:solidFill>
                          <a:latin typeface="+mn-lt"/>
                          <a:ea typeface="Calibri"/>
                          <a:cs typeface="Times New Roman"/>
                        </a:rPr>
                        <a:t>Diviser la valeur d’un indicateur donné chez les enseignants de sexe féminin par la valeur du même indicateur chez les individus de sexe masculin</a:t>
                      </a:r>
                      <a:endParaRPr lang="fr-FR" dirty="0"/>
                    </a:p>
                  </a:txBody>
                  <a:tcPr/>
                </a:tc>
                <a:extLst>
                  <a:ext uri="{0D108BD9-81ED-4DB2-BD59-A6C34878D82A}">
                    <a16:rowId xmlns:a16="http://schemas.microsoft.com/office/drawing/2014/main" val="10004"/>
                  </a:ext>
                </a:extLst>
              </a:tr>
            </a:tbl>
          </a:graphicData>
        </a:graphic>
      </p:graphicFrame>
      <p:sp>
        <p:nvSpPr>
          <p:cNvPr id="3" name="Espace réservé du numéro de diapositive 2"/>
          <p:cNvSpPr>
            <a:spLocks noGrp="1"/>
          </p:cNvSpPr>
          <p:nvPr>
            <p:ph type="sldNum" sz="quarter" idx="12"/>
          </p:nvPr>
        </p:nvSpPr>
        <p:spPr/>
        <p:txBody>
          <a:bodyPr/>
          <a:lstStyle/>
          <a:p>
            <a:fld id="{406BD97B-727F-48C6-ADE2-1F8C5F171D82}" type="slidenum">
              <a:rPr lang="fr-FR" smtClean="0"/>
              <a:pPr/>
              <a:t>22</a:t>
            </a:fld>
            <a:endParaRPr lang="fr-FR"/>
          </a:p>
        </p:txBody>
      </p:sp>
      <p:sp>
        <p:nvSpPr>
          <p:cNvPr id="5" name="Espace réservé de la date 4"/>
          <p:cNvSpPr>
            <a:spLocks noGrp="1"/>
          </p:cNvSpPr>
          <p:nvPr>
            <p:ph type="dt" sz="half" idx="10"/>
          </p:nvPr>
        </p:nvSpPr>
        <p:spPr/>
        <p:txBody>
          <a:bodyPr/>
          <a:lstStyle/>
          <a:p>
            <a:fld id="{3EDB9047-86FE-4C6B-89D0-A5948A11B55C}" type="datetime1">
              <a:rPr lang="fr-FR" smtClean="0"/>
              <a:t>30/11/2016</a:t>
            </a:fld>
            <a:endParaRPr lang="fr-F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500042"/>
            <a:ext cx="8229600" cy="561228"/>
          </a:xfrm>
        </p:spPr>
        <p:txBody>
          <a:bodyPr>
            <a:noAutofit/>
          </a:bodyPr>
          <a:lstStyle/>
          <a:p>
            <a:pPr lvl="1" algn="l" rtl="0">
              <a:spcBef>
                <a:spcPct val="0"/>
              </a:spcBef>
            </a:pPr>
            <a:r>
              <a:rPr lang="fr-FR" sz="3200" b="1" kern="1200" dirty="0">
                <a:solidFill>
                  <a:schemeClr val="accent1"/>
                </a:solidFill>
                <a:latin typeface="+mj-lt"/>
                <a:ea typeface="+mj-ea"/>
                <a:cs typeface="+mj-cs"/>
              </a:rPr>
              <a:t>Thème 4: Ressources humaines</a:t>
            </a:r>
            <a:endParaRPr lang="fr-FR" sz="3200" dirty="0">
              <a:solidFill>
                <a:schemeClr val="accent1"/>
              </a:solidFill>
            </a:endParaRPr>
          </a:p>
        </p:txBody>
      </p:sp>
      <p:sp>
        <p:nvSpPr>
          <p:cNvPr id="4" name="Titre 1"/>
          <p:cNvSpPr txBox="1">
            <a:spLocks/>
          </p:cNvSpPr>
          <p:nvPr/>
        </p:nvSpPr>
        <p:spPr>
          <a:xfrm>
            <a:off x="509558" y="959440"/>
            <a:ext cx="8229600" cy="489790"/>
          </a:xfrm>
          <a:prstGeom prst="rect">
            <a:avLst/>
          </a:prstGeom>
        </p:spPr>
        <p:txBody>
          <a:bodyPr vert="horz" lIns="0" rIns="0" bIns="0" anchor="b">
            <a:noAutofit/>
          </a:bodyPr>
          <a:lstStyle/>
          <a:p>
            <a:pPr marL="0" marR="0" lvl="1" indent="0" algn="l" defTabSz="914400" rtl="0" eaLnBrk="1" fontAlgn="auto" latinLnBrk="0" hangingPunct="1">
              <a:lnSpc>
                <a:spcPct val="100000"/>
              </a:lnSpc>
              <a:spcBef>
                <a:spcPct val="0"/>
              </a:spcBef>
              <a:spcAft>
                <a:spcPts val="0"/>
              </a:spcAft>
              <a:buClrTx/>
              <a:buSzTx/>
              <a:buFontTx/>
              <a:buNone/>
              <a:tabLst/>
              <a:defRPr/>
            </a:pPr>
            <a:r>
              <a:rPr kumimoji="0" lang="fr-FR" sz="2800" b="1" i="0" u="none" strike="noStrike" kern="1200" cap="none" spc="0" normalizeH="0" baseline="0" noProof="0" dirty="0">
                <a:ln>
                  <a:noFill/>
                </a:ln>
                <a:effectLst/>
                <a:uLnTx/>
                <a:uFillTx/>
                <a:latin typeface="+mj-lt"/>
                <a:ea typeface="+mj-ea"/>
                <a:cs typeface="+mj-cs"/>
              </a:rPr>
              <a:t>La liste</a:t>
            </a:r>
            <a:r>
              <a:rPr kumimoji="0" lang="fr-FR" sz="2800" b="1" i="0" u="none" strike="noStrike" kern="1200" cap="none" spc="0" normalizeH="0" noProof="0" dirty="0">
                <a:ln>
                  <a:noFill/>
                </a:ln>
                <a:effectLst/>
                <a:uLnTx/>
                <a:uFillTx/>
                <a:latin typeface="+mj-lt"/>
                <a:ea typeface="+mj-ea"/>
                <a:cs typeface="+mj-cs"/>
              </a:rPr>
              <a:t> des 16 tableaux se présente comme suit:</a:t>
            </a:r>
            <a:endParaRPr kumimoji="0" lang="fr-FR" sz="2800" b="0" i="0" u="none" strike="noStrike" kern="0" cap="none" spc="0" normalizeH="0" baseline="0" noProof="0" dirty="0">
              <a:ln>
                <a:noFill/>
              </a:ln>
              <a:effectLst/>
              <a:uLnTx/>
              <a:uFillTx/>
            </a:endParaRPr>
          </a:p>
        </p:txBody>
      </p:sp>
      <p:graphicFrame>
        <p:nvGraphicFramePr>
          <p:cNvPr id="6" name="Tableau 5"/>
          <p:cNvGraphicFramePr>
            <a:graphicFrameLocks noGrp="1"/>
          </p:cNvGraphicFramePr>
          <p:nvPr/>
        </p:nvGraphicFramePr>
        <p:xfrm>
          <a:off x="357158" y="1643048"/>
          <a:ext cx="8429684" cy="4714913"/>
        </p:xfrm>
        <a:graphic>
          <a:graphicData uri="http://schemas.openxmlformats.org/drawingml/2006/table">
            <a:tbl>
              <a:tblPr/>
              <a:tblGrid>
                <a:gridCol w="1273812">
                  <a:extLst>
                    <a:ext uri="{9D8B030D-6E8A-4147-A177-3AD203B41FA5}">
                      <a16:colId xmlns:a16="http://schemas.microsoft.com/office/drawing/2014/main" val="20000"/>
                    </a:ext>
                  </a:extLst>
                </a:gridCol>
                <a:gridCol w="7155872">
                  <a:extLst>
                    <a:ext uri="{9D8B030D-6E8A-4147-A177-3AD203B41FA5}">
                      <a16:colId xmlns:a16="http://schemas.microsoft.com/office/drawing/2014/main" val="20001"/>
                    </a:ext>
                  </a:extLst>
                </a:gridCol>
              </a:tblGrid>
              <a:tr h="673559">
                <a:tc>
                  <a:txBody>
                    <a:bodyPr/>
                    <a:lstStyle/>
                    <a:p>
                      <a:pPr>
                        <a:lnSpc>
                          <a:spcPct val="115000"/>
                        </a:lnSpc>
                        <a:spcAft>
                          <a:spcPts val="0"/>
                        </a:spcAft>
                      </a:pPr>
                      <a:r>
                        <a:rPr lang="fr-FR" sz="1800" dirty="0">
                          <a:latin typeface="+mj-lt"/>
                          <a:ea typeface="Calibri"/>
                          <a:cs typeface="Times New Roman"/>
                        </a:rPr>
                        <a:t>Tableau 5. 1</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a:latin typeface="+mj-lt"/>
                          <a:ea typeface="Calibri"/>
                          <a:cs typeface="Times New Roman"/>
                        </a:rPr>
                        <a:t> Répartition des enseignants des universités et grandes écoles par établissement et par sexe</a:t>
                      </a:r>
                      <a:r>
                        <a:rPr lang="fr-FR" sz="1800" b="1">
                          <a:latin typeface="+mj-lt"/>
                          <a:ea typeface="Calibri"/>
                          <a:cs typeface="Times New Roman"/>
                        </a:rPr>
                        <a:t> </a:t>
                      </a:r>
                      <a:endParaRPr lang="fr-FR" sz="180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73559">
                <a:tc>
                  <a:txBody>
                    <a:bodyPr/>
                    <a:lstStyle/>
                    <a:p>
                      <a:pPr>
                        <a:lnSpc>
                          <a:spcPct val="115000"/>
                        </a:lnSpc>
                        <a:spcAft>
                          <a:spcPts val="0"/>
                        </a:spcAft>
                      </a:pPr>
                      <a:r>
                        <a:rPr lang="fr-FR" sz="1800" dirty="0">
                          <a:latin typeface="+mj-lt"/>
                          <a:ea typeface="Calibri"/>
                          <a:cs typeface="Times New Roman"/>
                        </a:rPr>
                        <a:t>Tableau 5. 2</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a:latin typeface="+mj-lt"/>
                          <a:ea typeface="Calibri"/>
                          <a:cs typeface="Times New Roman"/>
                        </a:rPr>
                        <a:t> Ratio étudiants-enseignants dans les universités selon le statut, par établissement et par faculté</a:t>
                      </a:r>
                      <a:r>
                        <a:rPr lang="fr-FR" sz="1800" b="1">
                          <a:latin typeface="+mj-lt"/>
                          <a:ea typeface="Calibri"/>
                          <a:cs typeface="Times New Roman"/>
                        </a:rPr>
                        <a:t> </a:t>
                      </a:r>
                      <a:endParaRPr lang="fr-FR" sz="180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73559">
                <a:tc>
                  <a:txBody>
                    <a:bodyPr/>
                    <a:lstStyle/>
                    <a:p>
                      <a:pPr>
                        <a:lnSpc>
                          <a:spcPct val="115000"/>
                        </a:lnSpc>
                        <a:spcAft>
                          <a:spcPts val="0"/>
                        </a:spcAft>
                      </a:pPr>
                      <a:r>
                        <a:rPr lang="fr-FR" sz="1800">
                          <a:latin typeface="+mj-lt"/>
                          <a:ea typeface="Calibri"/>
                          <a:cs typeface="Times New Roman"/>
                        </a:rPr>
                        <a:t>Tableau 5. 3</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Ratio étudiants-enseignants dans les grandes écoles selon le statut par établissement</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73559">
                <a:tc>
                  <a:txBody>
                    <a:bodyPr/>
                    <a:lstStyle/>
                    <a:p>
                      <a:pPr>
                        <a:lnSpc>
                          <a:spcPct val="115000"/>
                        </a:lnSpc>
                        <a:spcAft>
                          <a:spcPts val="0"/>
                        </a:spcAft>
                      </a:pPr>
                      <a:r>
                        <a:rPr lang="fr-FR" sz="1800">
                          <a:latin typeface="+mj-lt"/>
                          <a:ea typeface="Calibri"/>
                          <a:cs typeface="Times New Roman"/>
                        </a:rPr>
                        <a:t>Tableau 5. 4</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Répartition des enseignants des universités selon le statut  par domaine d’enseignement, par sexe et par grade</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73559">
                <a:tc>
                  <a:txBody>
                    <a:bodyPr/>
                    <a:lstStyle/>
                    <a:p>
                      <a:pPr>
                        <a:lnSpc>
                          <a:spcPct val="115000"/>
                        </a:lnSpc>
                        <a:spcAft>
                          <a:spcPts val="0"/>
                        </a:spcAft>
                      </a:pPr>
                      <a:r>
                        <a:rPr lang="fr-FR" sz="1800">
                          <a:latin typeface="+mj-lt"/>
                          <a:ea typeface="Calibri"/>
                          <a:cs typeface="Times New Roman"/>
                        </a:rPr>
                        <a:t>Tableau 5. 5</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Répartition des enseignants des grandes écoles selon le statut par domaine d’enseignement, par sexe</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73559">
                <a:tc>
                  <a:txBody>
                    <a:bodyPr/>
                    <a:lstStyle/>
                    <a:p>
                      <a:pPr>
                        <a:lnSpc>
                          <a:spcPct val="115000"/>
                        </a:lnSpc>
                        <a:spcAft>
                          <a:spcPts val="0"/>
                        </a:spcAft>
                      </a:pPr>
                      <a:r>
                        <a:rPr lang="fr-FR" sz="1800">
                          <a:latin typeface="+mj-lt"/>
                          <a:ea typeface="Calibri"/>
                          <a:cs typeface="Times New Roman"/>
                        </a:rPr>
                        <a:t>Tableau 5. 6</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Répartition des enseignants des universités selon le statut, par établissement par faculté  et par grade selon le sexe</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673559">
                <a:tc>
                  <a:txBody>
                    <a:bodyPr/>
                    <a:lstStyle/>
                    <a:p>
                      <a:pPr>
                        <a:lnSpc>
                          <a:spcPct val="115000"/>
                        </a:lnSpc>
                        <a:spcAft>
                          <a:spcPts val="0"/>
                        </a:spcAft>
                      </a:pPr>
                      <a:r>
                        <a:rPr lang="fr-FR" sz="1800" dirty="0">
                          <a:latin typeface="+mj-lt"/>
                          <a:ea typeface="Calibri"/>
                          <a:cs typeface="Times New Roman"/>
                        </a:rPr>
                        <a:t>Tableau 5. 7</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Répartition des enseignants des universités selon le statut, par établissement par faculté  et par sexe selon le diplôme</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3" name="Espace réservé du numéro de diapositive 2"/>
          <p:cNvSpPr>
            <a:spLocks noGrp="1"/>
          </p:cNvSpPr>
          <p:nvPr>
            <p:ph type="sldNum" sz="quarter" idx="12"/>
          </p:nvPr>
        </p:nvSpPr>
        <p:spPr/>
        <p:txBody>
          <a:bodyPr/>
          <a:lstStyle/>
          <a:p>
            <a:fld id="{406BD97B-727F-48C6-ADE2-1F8C5F171D82}" type="slidenum">
              <a:rPr lang="fr-FR" smtClean="0"/>
              <a:pPr/>
              <a:t>23</a:t>
            </a:fld>
            <a:endParaRPr lang="fr-FR"/>
          </a:p>
        </p:txBody>
      </p:sp>
      <p:sp>
        <p:nvSpPr>
          <p:cNvPr id="5" name="Espace réservé de la date 4"/>
          <p:cNvSpPr>
            <a:spLocks noGrp="1"/>
          </p:cNvSpPr>
          <p:nvPr>
            <p:ph type="dt" sz="half" idx="10"/>
          </p:nvPr>
        </p:nvSpPr>
        <p:spPr/>
        <p:txBody>
          <a:bodyPr/>
          <a:lstStyle/>
          <a:p>
            <a:fld id="{629D31B5-529F-4EDA-A7CE-2D6EBDE17BA6}" type="datetime1">
              <a:rPr lang="fr-FR" smtClean="0"/>
              <a:t>30/11/2016</a:t>
            </a:fld>
            <a:endParaRPr lang="fr-F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500042"/>
            <a:ext cx="8229600" cy="561228"/>
          </a:xfrm>
        </p:spPr>
        <p:txBody>
          <a:bodyPr>
            <a:noAutofit/>
          </a:bodyPr>
          <a:lstStyle/>
          <a:p>
            <a:pPr lvl="1" algn="l" rtl="0">
              <a:spcBef>
                <a:spcPct val="0"/>
              </a:spcBef>
            </a:pPr>
            <a:r>
              <a:rPr lang="fr-FR" sz="3200" b="1" kern="1200" dirty="0">
                <a:solidFill>
                  <a:schemeClr val="accent1"/>
                </a:solidFill>
                <a:latin typeface="+mj-lt"/>
                <a:ea typeface="+mj-ea"/>
                <a:cs typeface="+mj-cs"/>
              </a:rPr>
              <a:t>Thème 4: Ressources humaines (suite)</a:t>
            </a:r>
            <a:endParaRPr lang="fr-FR" sz="3200" dirty="0">
              <a:solidFill>
                <a:schemeClr val="accent1"/>
              </a:solidFill>
            </a:endParaRPr>
          </a:p>
        </p:txBody>
      </p:sp>
      <p:graphicFrame>
        <p:nvGraphicFramePr>
          <p:cNvPr id="5" name="Tableau 4"/>
          <p:cNvGraphicFramePr>
            <a:graphicFrameLocks noGrp="1"/>
          </p:cNvGraphicFramePr>
          <p:nvPr/>
        </p:nvGraphicFramePr>
        <p:xfrm>
          <a:off x="428596" y="1428738"/>
          <a:ext cx="8286808" cy="5058316"/>
        </p:xfrm>
        <a:graphic>
          <a:graphicData uri="http://schemas.openxmlformats.org/drawingml/2006/table">
            <a:tbl>
              <a:tblPr/>
              <a:tblGrid>
                <a:gridCol w="1500198">
                  <a:extLst>
                    <a:ext uri="{9D8B030D-6E8A-4147-A177-3AD203B41FA5}">
                      <a16:colId xmlns:a16="http://schemas.microsoft.com/office/drawing/2014/main" val="20000"/>
                    </a:ext>
                  </a:extLst>
                </a:gridCol>
                <a:gridCol w="6786610">
                  <a:extLst>
                    <a:ext uri="{9D8B030D-6E8A-4147-A177-3AD203B41FA5}">
                      <a16:colId xmlns:a16="http://schemas.microsoft.com/office/drawing/2014/main" val="20001"/>
                    </a:ext>
                  </a:extLst>
                </a:gridCol>
              </a:tblGrid>
              <a:tr h="870244">
                <a:tc>
                  <a:txBody>
                    <a:bodyPr/>
                    <a:lstStyle/>
                    <a:p>
                      <a:pPr>
                        <a:lnSpc>
                          <a:spcPct val="115000"/>
                        </a:lnSpc>
                        <a:spcAft>
                          <a:spcPts val="0"/>
                        </a:spcAft>
                      </a:pPr>
                      <a:r>
                        <a:rPr lang="fr-FR" sz="1800" dirty="0">
                          <a:latin typeface="+mj-lt"/>
                          <a:ea typeface="Calibri"/>
                          <a:cs typeface="Times New Roman"/>
                        </a:rPr>
                        <a:t>Tableau 5. 8</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Répartition des enseignants des grandes écoles selon le statut, par établissement et par sexe selon le diplôme</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35122">
                <a:tc>
                  <a:txBody>
                    <a:bodyPr/>
                    <a:lstStyle/>
                    <a:p>
                      <a:pPr>
                        <a:lnSpc>
                          <a:spcPct val="115000"/>
                        </a:lnSpc>
                        <a:spcAft>
                          <a:spcPts val="0"/>
                        </a:spcAft>
                      </a:pPr>
                      <a:r>
                        <a:rPr lang="fr-FR" sz="1800">
                          <a:latin typeface="+mj-lt"/>
                          <a:ea typeface="Calibri"/>
                          <a:cs typeface="Times New Roman"/>
                        </a:rPr>
                        <a:t>Tableau 5. 9</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Répartition des enseignants des universités  par grade, par sexe et par nationalité</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70244">
                <a:tc>
                  <a:txBody>
                    <a:bodyPr/>
                    <a:lstStyle/>
                    <a:p>
                      <a:pPr>
                        <a:lnSpc>
                          <a:spcPct val="115000"/>
                        </a:lnSpc>
                        <a:spcAft>
                          <a:spcPts val="0"/>
                        </a:spcAft>
                      </a:pPr>
                      <a:r>
                        <a:rPr lang="fr-FR" sz="1800">
                          <a:latin typeface="+mj-lt"/>
                          <a:ea typeface="Calibri"/>
                          <a:cs typeface="Times New Roman"/>
                        </a:rPr>
                        <a:t>Tableau 5. 10</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Répartition des enseignants des grandes écoles  par diplôme, par sexe et par nationalité</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70244">
                <a:tc>
                  <a:txBody>
                    <a:bodyPr/>
                    <a:lstStyle/>
                    <a:p>
                      <a:pPr>
                        <a:lnSpc>
                          <a:spcPct val="115000"/>
                        </a:lnSpc>
                        <a:spcAft>
                          <a:spcPts val="0"/>
                        </a:spcAft>
                      </a:pPr>
                      <a:r>
                        <a:rPr lang="fr-FR" sz="1800">
                          <a:latin typeface="+mj-lt"/>
                          <a:ea typeface="Calibri"/>
                          <a:cs typeface="Times New Roman"/>
                        </a:rPr>
                        <a:t>Tableau 5. 11</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Répartition du personnel enseignant des universités et grandes écoles par sexe selon le  type de contrat  d’embauche</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870244">
                <a:tc>
                  <a:txBody>
                    <a:bodyPr/>
                    <a:lstStyle/>
                    <a:p>
                      <a:pPr>
                        <a:lnSpc>
                          <a:spcPct val="115000"/>
                        </a:lnSpc>
                        <a:spcAft>
                          <a:spcPts val="0"/>
                        </a:spcAft>
                      </a:pPr>
                      <a:r>
                        <a:rPr lang="fr-FR" sz="1800">
                          <a:latin typeface="+mj-lt"/>
                          <a:ea typeface="Calibri"/>
                          <a:cs typeface="Times New Roman"/>
                        </a:rPr>
                        <a:t>Tableau 5. 12</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Répartition du personnel enseignant des universités et grandes écoles publiques par sexe selon le groupe d’âge</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870244">
                <a:tc>
                  <a:txBody>
                    <a:bodyPr/>
                    <a:lstStyle/>
                    <a:p>
                      <a:pPr>
                        <a:lnSpc>
                          <a:spcPct val="115000"/>
                        </a:lnSpc>
                        <a:spcAft>
                          <a:spcPts val="0"/>
                        </a:spcAft>
                      </a:pPr>
                      <a:r>
                        <a:rPr lang="fr-FR" sz="1800">
                          <a:latin typeface="+mj-lt"/>
                          <a:ea typeface="Calibri"/>
                          <a:cs typeface="Times New Roman"/>
                        </a:rPr>
                        <a:t>Tableau 5. 13</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Répartition du personnel administratif et technique dans les universités et grandes écoles par sexe selon le type et le statut d’établissement</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 name="Espace réservé du numéro de diapositive 2"/>
          <p:cNvSpPr>
            <a:spLocks noGrp="1"/>
          </p:cNvSpPr>
          <p:nvPr>
            <p:ph type="sldNum" sz="quarter" idx="12"/>
          </p:nvPr>
        </p:nvSpPr>
        <p:spPr/>
        <p:txBody>
          <a:bodyPr/>
          <a:lstStyle/>
          <a:p>
            <a:fld id="{406BD97B-727F-48C6-ADE2-1F8C5F171D82}" type="slidenum">
              <a:rPr lang="fr-FR" smtClean="0"/>
              <a:pPr/>
              <a:t>24</a:t>
            </a:fld>
            <a:endParaRPr lang="fr-FR"/>
          </a:p>
        </p:txBody>
      </p:sp>
      <p:sp>
        <p:nvSpPr>
          <p:cNvPr id="4" name="Espace réservé de la date 3"/>
          <p:cNvSpPr>
            <a:spLocks noGrp="1"/>
          </p:cNvSpPr>
          <p:nvPr>
            <p:ph type="dt" sz="half" idx="10"/>
          </p:nvPr>
        </p:nvSpPr>
        <p:spPr/>
        <p:txBody>
          <a:bodyPr/>
          <a:lstStyle/>
          <a:p>
            <a:fld id="{8C5869FF-81C0-461A-A6BC-697F78411CEB}" type="datetime1">
              <a:rPr lang="fr-FR" smtClean="0"/>
              <a:t>30/11/2016</a:t>
            </a:fld>
            <a:endParaRPr lang="fr-F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489790"/>
          </a:xfrm>
        </p:spPr>
        <p:txBody>
          <a:bodyPr>
            <a:normAutofit fontScale="90000"/>
          </a:bodyPr>
          <a:lstStyle/>
          <a:p>
            <a:pPr lvl="1" algn="l" rtl="0">
              <a:spcBef>
                <a:spcPct val="0"/>
              </a:spcBef>
            </a:pPr>
            <a:r>
              <a:rPr lang="fr-FR" sz="3200" b="1" kern="1200" dirty="0">
                <a:solidFill>
                  <a:schemeClr val="accent1"/>
                </a:solidFill>
                <a:latin typeface="+mj-lt"/>
                <a:ea typeface="+mj-ea"/>
                <a:cs typeface="+mj-cs"/>
                <a:hlinkClick r:id="rId2" action="ppaction://hlinkfile"/>
              </a:rPr>
              <a:t>Thème 4</a:t>
            </a:r>
            <a:r>
              <a:rPr lang="fr-FR" sz="3200" b="1" kern="1200" dirty="0">
                <a:solidFill>
                  <a:schemeClr val="accent1"/>
                </a:solidFill>
                <a:latin typeface="+mj-lt"/>
                <a:ea typeface="+mj-ea"/>
                <a:cs typeface="+mj-cs"/>
              </a:rPr>
              <a:t>: Ressources humaines (suite et fin)</a:t>
            </a:r>
            <a:endParaRPr lang="fr-FR" sz="3200" dirty="0">
              <a:solidFill>
                <a:schemeClr val="accent1"/>
              </a:solidFill>
            </a:endParaRPr>
          </a:p>
        </p:txBody>
      </p:sp>
      <p:graphicFrame>
        <p:nvGraphicFramePr>
          <p:cNvPr id="5" name="Tableau 4"/>
          <p:cNvGraphicFramePr>
            <a:graphicFrameLocks noGrp="1"/>
          </p:cNvGraphicFramePr>
          <p:nvPr/>
        </p:nvGraphicFramePr>
        <p:xfrm>
          <a:off x="357158" y="1714487"/>
          <a:ext cx="8501122" cy="2786083"/>
        </p:xfrm>
        <a:graphic>
          <a:graphicData uri="http://schemas.openxmlformats.org/drawingml/2006/table">
            <a:tbl>
              <a:tblPr/>
              <a:tblGrid>
                <a:gridCol w="1363796">
                  <a:extLst>
                    <a:ext uri="{9D8B030D-6E8A-4147-A177-3AD203B41FA5}">
                      <a16:colId xmlns:a16="http://schemas.microsoft.com/office/drawing/2014/main" val="20000"/>
                    </a:ext>
                  </a:extLst>
                </a:gridCol>
                <a:gridCol w="7137326">
                  <a:extLst>
                    <a:ext uri="{9D8B030D-6E8A-4147-A177-3AD203B41FA5}">
                      <a16:colId xmlns:a16="http://schemas.microsoft.com/office/drawing/2014/main" val="20001"/>
                    </a:ext>
                  </a:extLst>
                </a:gridCol>
              </a:tblGrid>
              <a:tr h="796024">
                <a:tc>
                  <a:txBody>
                    <a:bodyPr/>
                    <a:lstStyle/>
                    <a:p>
                      <a:pPr>
                        <a:lnSpc>
                          <a:spcPct val="115000"/>
                        </a:lnSpc>
                        <a:spcAft>
                          <a:spcPts val="0"/>
                        </a:spcAft>
                      </a:pPr>
                      <a:r>
                        <a:rPr lang="fr-FR" sz="1800" dirty="0">
                          <a:latin typeface="+mj-lt"/>
                          <a:ea typeface="Calibri"/>
                          <a:cs typeface="Times New Roman"/>
                        </a:rPr>
                        <a:t>Tableau 5. 14</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a:latin typeface="+mj-lt"/>
                          <a:ea typeface="Calibri"/>
                          <a:cs typeface="Times New Roman"/>
                        </a:rPr>
                        <a:t> Répartition du personnel administratif et technique dans les universités selon le statut par sexe selon le diplôme</a:t>
                      </a:r>
                      <a:r>
                        <a:rPr lang="fr-FR" sz="1800" b="1">
                          <a:latin typeface="+mj-lt"/>
                          <a:ea typeface="Calibri"/>
                          <a:cs typeface="Times New Roman"/>
                        </a:rPr>
                        <a:t> </a:t>
                      </a:r>
                      <a:endParaRPr lang="fr-FR" sz="180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96024">
                <a:tc>
                  <a:txBody>
                    <a:bodyPr/>
                    <a:lstStyle/>
                    <a:p>
                      <a:pPr>
                        <a:lnSpc>
                          <a:spcPct val="115000"/>
                        </a:lnSpc>
                        <a:spcAft>
                          <a:spcPts val="0"/>
                        </a:spcAft>
                      </a:pPr>
                      <a:r>
                        <a:rPr lang="fr-FR" sz="1800" dirty="0">
                          <a:latin typeface="+mj-lt"/>
                          <a:ea typeface="Calibri"/>
                          <a:cs typeface="Times New Roman"/>
                        </a:rPr>
                        <a:t>Tableau 5. 15</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Répartition du personnel administratif et technique dans les grandes écoles selon le statut par sexe selon le diplôme</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94035">
                <a:tc>
                  <a:txBody>
                    <a:bodyPr/>
                    <a:lstStyle/>
                    <a:p>
                      <a:pPr>
                        <a:lnSpc>
                          <a:spcPct val="115000"/>
                        </a:lnSpc>
                        <a:spcAft>
                          <a:spcPts val="0"/>
                        </a:spcAft>
                      </a:pPr>
                      <a:r>
                        <a:rPr lang="fr-FR" sz="1800">
                          <a:latin typeface="+mj-lt"/>
                          <a:ea typeface="Calibri"/>
                          <a:cs typeface="Times New Roman"/>
                        </a:rPr>
                        <a:t>Tableau 5. 16</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Répartition du personnel administratif et technique des universités et des grandes écoles privées par sexe et par contrat d’embauche selon le type et le statut de l’établissement</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3" name="Espace réservé du numéro de diapositive 2"/>
          <p:cNvSpPr>
            <a:spLocks noGrp="1"/>
          </p:cNvSpPr>
          <p:nvPr>
            <p:ph type="sldNum" sz="quarter" idx="12"/>
          </p:nvPr>
        </p:nvSpPr>
        <p:spPr/>
        <p:txBody>
          <a:bodyPr/>
          <a:lstStyle/>
          <a:p>
            <a:fld id="{406BD97B-727F-48C6-ADE2-1F8C5F171D82}" type="slidenum">
              <a:rPr lang="fr-FR" smtClean="0"/>
              <a:pPr/>
              <a:t>25</a:t>
            </a:fld>
            <a:endParaRPr lang="fr-FR"/>
          </a:p>
        </p:txBody>
      </p:sp>
      <p:sp>
        <p:nvSpPr>
          <p:cNvPr id="4" name="Espace réservé de la date 3"/>
          <p:cNvSpPr>
            <a:spLocks noGrp="1"/>
          </p:cNvSpPr>
          <p:nvPr>
            <p:ph type="dt" sz="half" idx="10"/>
          </p:nvPr>
        </p:nvSpPr>
        <p:spPr/>
        <p:txBody>
          <a:bodyPr/>
          <a:lstStyle/>
          <a:p>
            <a:fld id="{D0153A76-1252-4ACF-AF65-BFBB2AF60237}" type="datetime1">
              <a:rPr lang="fr-FR" smtClean="0"/>
              <a:t>30/11/2016</a:t>
            </a:fld>
            <a:endParaRPr lang="fr-F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5342"/>
            <a:ext cx="8229600" cy="1143000"/>
          </a:xfrm>
        </p:spPr>
        <p:txBody>
          <a:bodyPr>
            <a:noAutofit/>
          </a:bodyPr>
          <a:lstStyle/>
          <a:p>
            <a:r>
              <a:rPr lang="fr-FR" sz="3600" b="1" dirty="0">
                <a:solidFill>
                  <a:schemeClr val="accent3">
                    <a:lumMod val="75000"/>
                  </a:schemeClr>
                </a:solidFill>
              </a:rPr>
              <a:t>Thème 5: Ressources ,coûts et dépenses</a:t>
            </a:r>
          </a:p>
        </p:txBody>
      </p:sp>
      <p:sp>
        <p:nvSpPr>
          <p:cNvPr id="3" name="Espace réservé du contenu 2"/>
          <p:cNvSpPr>
            <a:spLocks noGrp="1"/>
          </p:cNvSpPr>
          <p:nvPr>
            <p:ph idx="1"/>
          </p:nvPr>
        </p:nvSpPr>
        <p:spPr/>
        <p:txBody>
          <a:bodyPr>
            <a:normAutofit/>
          </a:bodyPr>
          <a:lstStyle/>
          <a:p>
            <a:pPr>
              <a:buNone/>
            </a:pPr>
            <a:r>
              <a:rPr lang="fr-FR" b="1" dirty="0"/>
              <a:t>Objectifs</a:t>
            </a:r>
            <a:r>
              <a:rPr lang="fr-FR" dirty="0"/>
              <a:t> :</a:t>
            </a:r>
          </a:p>
          <a:p>
            <a:pPr>
              <a:buNone/>
            </a:pPr>
            <a:r>
              <a:rPr lang="fr-FR" dirty="0"/>
              <a:t> 1. Développer les investissements financiers dans l’enseignement supérieur;</a:t>
            </a:r>
          </a:p>
          <a:p>
            <a:pPr>
              <a:buNone/>
            </a:pPr>
            <a:r>
              <a:rPr lang="fr-FR" dirty="0"/>
              <a:t> 2. Optimiser l’utilisation des ressources.</a:t>
            </a:r>
          </a:p>
        </p:txBody>
      </p:sp>
      <p:sp>
        <p:nvSpPr>
          <p:cNvPr id="4" name="Espace réservé du numéro de diapositive 3"/>
          <p:cNvSpPr>
            <a:spLocks noGrp="1"/>
          </p:cNvSpPr>
          <p:nvPr>
            <p:ph type="sldNum" sz="quarter" idx="12"/>
          </p:nvPr>
        </p:nvSpPr>
        <p:spPr/>
        <p:txBody>
          <a:bodyPr/>
          <a:lstStyle/>
          <a:p>
            <a:fld id="{406BD97B-727F-48C6-ADE2-1F8C5F171D82}" type="slidenum">
              <a:rPr lang="fr-FR" smtClean="0"/>
              <a:pPr/>
              <a:t>26</a:t>
            </a:fld>
            <a:endParaRPr lang="fr-FR"/>
          </a:p>
        </p:txBody>
      </p:sp>
      <p:sp>
        <p:nvSpPr>
          <p:cNvPr id="5" name="Espace réservé de la date 4"/>
          <p:cNvSpPr>
            <a:spLocks noGrp="1"/>
          </p:cNvSpPr>
          <p:nvPr>
            <p:ph type="dt" sz="half" idx="10"/>
          </p:nvPr>
        </p:nvSpPr>
        <p:spPr/>
        <p:txBody>
          <a:bodyPr/>
          <a:lstStyle/>
          <a:p>
            <a:fld id="{873A6DE6-C190-4F39-A606-A6306DD67CE1}" type="datetime1">
              <a:rPr lang="fr-FR" smtClean="0"/>
              <a:t>30/11/2016</a:t>
            </a:fld>
            <a:endParaRPr lang="fr-F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187252"/>
            <a:ext cx="8229600" cy="1143000"/>
          </a:xfrm>
        </p:spPr>
        <p:txBody>
          <a:bodyPr>
            <a:noAutofit/>
          </a:bodyPr>
          <a:lstStyle/>
          <a:p>
            <a:r>
              <a:rPr lang="fr-FR" sz="3600" b="1" dirty="0">
                <a:solidFill>
                  <a:schemeClr val="accent3">
                    <a:lumMod val="75000"/>
                  </a:schemeClr>
                </a:solidFill>
                <a:hlinkClick r:id="rId2" action="ppaction://hlinkfile"/>
              </a:rPr>
              <a:t>Thème 5</a:t>
            </a:r>
            <a:r>
              <a:rPr lang="fr-FR" sz="3600" b="1" dirty="0">
                <a:solidFill>
                  <a:schemeClr val="accent3">
                    <a:lumMod val="75000"/>
                  </a:schemeClr>
                </a:solidFill>
              </a:rPr>
              <a:t>: Ressources, coûts et dépenses</a:t>
            </a:r>
          </a:p>
        </p:txBody>
      </p:sp>
      <p:graphicFrame>
        <p:nvGraphicFramePr>
          <p:cNvPr id="4" name="Espace réservé du contenu 3"/>
          <p:cNvGraphicFramePr>
            <a:graphicFrameLocks noGrp="1"/>
          </p:cNvGraphicFramePr>
          <p:nvPr>
            <p:ph idx="1"/>
          </p:nvPr>
        </p:nvGraphicFramePr>
        <p:xfrm>
          <a:off x="214282" y="1428736"/>
          <a:ext cx="8712968" cy="5212080"/>
        </p:xfrm>
        <a:graphic>
          <a:graphicData uri="http://schemas.openxmlformats.org/drawingml/2006/table">
            <a:tbl>
              <a:tblPr firstRow="1" bandRow="1">
                <a:tableStyleId>{5C22544A-7EE6-4342-B048-85BDC9FD1C3A}</a:tableStyleId>
              </a:tblPr>
              <a:tblGrid>
                <a:gridCol w="3198275">
                  <a:extLst>
                    <a:ext uri="{9D8B030D-6E8A-4147-A177-3AD203B41FA5}">
                      <a16:colId xmlns:a16="http://schemas.microsoft.com/office/drawing/2014/main" val="20000"/>
                    </a:ext>
                  </a:extLst>
                </a:gridCol>
                <a:gridCol w="5514693">
                  <a:extLst>
                    <a:ext uri="{9D8B030D-6E8A-4147-A177-3AD203B41FA5}">
                      <a16:colId xmlns:a16="http://schemas.microsoft.com/office/drawing/2014/main" val="20001"/>
                    </a:ext>
                  </a:extLst>
                </a:gridCol>
              </a:tblGrid>
              <a:tr h="256485">
                <a:tc>
                  <a:txBody>
                    <a:bodyPr/>
                    <a:lstStyle/>
                    <a:p>
                      <a:r>
                        <a:rPr lang="fr-FR" dirty="0"/>
                        <a:t>Nom de l’indicateur</a:t>
                      </a:r>
                    </a:p>
                  </a:txBody>
                  <a:tcPr/>
                </a:tc>
                <a:tc>
                  <a:txBody>
                    <a:bodyPr/>
                    <a:lstStyle/>
                    <a:p>
                      <a:r>
                        <a:rPr lang="fr-FR" dirty="0"/>
                        <a:t>Méthode de calcul</a:t>
                      </a:r>
                    </a:p>
                  </a:txBody>
                  <a:tcPr/>
                </a:tc>
                <a:extLst>
                  <a:ext uri="{0D108BD9-81ED-4DB2-BD59-A6C34878D82A}">
                    <a16:rowId xmlns:a16="http://schemas.microsoft.com/office/drawing/2014/main" val="10000"/>
                  </a:ext>
                </a:extLst>
              </a:tr>
              <a:tr h="4427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b="1" i="1" dirty="0">
                          <a:latin typeface="+mn-lt"/>
                          <a:ea typeface="Calibri"/>
                          <a:cs typeface="Times New Roman"/>
                        </a:rPr>
                        <a:t>Dépense moyenne de l’état par étudiant</a:t>
                      </a:r>
                      <a:endParaRPr lang="fr-FR" sz="1800" dirty="0">
                        <a:latin typeface="+mn-lt"/>
                        <a:ea typeface="Calibri"/>
                        <a:cs typeface="Times New Roman"/>
                      </a:endParaRPr>
                    </a:p>
                  </a:txBody>
                  <a:tcPr/>
                </a:tc>
                <a:tc>
                  <a:txBody>
                    <a:bodyPr/>
                    <a:lstStyle/>
                    <a:p>
                      <a:r>
                        <a:rPr lang="fr-FR" sz="1800" dirty="0">
                          <a:solidFill>
                            <a:srgbClr val="000000"/>
                          </a:solidFill>
                          <a:latin typeface="+mn-lt"/>
                          <a:ea typeface="Calibri"/>
                          <a:cs typeface="Times New Roman"/>
                        </a:rPr>
                        <a:t>Le budget exécuté</a:t>
                      </a:r>
                      <a:r>
                        <a:rPr lang="fr-FR" sz="1800" baseline="0" dirty="0">
                          <a:solidFill>
                            <a:srgbClr val="000000"/>
                          </a:solidFill>
                          <a:latin typeface="+mn-lt"/>
                          <a:ea typeface="Calibri"/>
                          <a:cs typeface="Times New Roman"/>
                        </a:rPr>
                        <a:t> de l’ES </a:t>
                      </a:r>
                      <a:r>
                        <a:rPr lang="fr-FR" sz="1800" dirty="0">
                          <a:solidFill>
                            <a:srgbClr val="000000"/>
                          </a:solidFill>
                          <a:latin typeface="+mn-lt"/>
                          <a:ea typeface="Calibri"/>
                          <a:cs typeface="Times New Roman"/>
                        </a:rPr>
                        <a:t>divisé par le nombre total d’étudiants (total ou par nature</a:t>
                      </a:r>
                      <a:r>
                        <a:rPr lang="fr-FR" sz="1800" baseline="0" dirty="0">
                          <a:solidFill>
                            <a:srgbClr val="000000"/>
                          </a:solidFill>
                          <a:latin typeface="+mn-lt"/>
                          <a:ea typeface="Calibri"/>
                          <a:cs typeface="Times New Roman"/>
                        </a:rPr>
                        <a:t> de dépense)</a:t>
                      </a:r>
                      <a:endParaRPr lang="fr-FR" dirty="0"/>
                    </a:p>
                  </a:txBody>
                  <a:tcPr/>
                </a:tc>
                <a:extLst>
                  <a:ext uri="{0D108BD9-81ED-4DB2-BD59-A6C34878D82A}">
                    <a16:rowId xmlns:a16="http://schemas.microsoft.com/office/drawing/2014/main" val="10001"/>
                  </a:ext>
                </a:extLst>
              </a:tr>
              <a:tr h="8221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b="1" i="1" kern="1200" dirty="0">
                          <a:solidFill>
                            <a:schemeClr val="tx1"/>
                          </a:solidFill>
                          <a:latin typeface="+mn-lt"/>
                          <a:ea typeface="Calibri"/>
                          <a:cs typeface="Times New Roman"/>
                        </a:rPr>
                        <a:t>Budget voté de l’enseignement supérieur en pourcentage  du budget de l’éducation</a:t>
                      </a:r>
                      <a:endParaRPr lang="fr-FR" sz="1800" dirty="0">
                        <a:solidFill>
                          <a:schemeClr val="tx1"/>
                        </a:solidFill>
                        <a:latin typeface="+mn-lt"/>
                        <a:ea typeface="Calibri"/>
                        <a:cs typeface="Times New Roman"/>
                      </a:endParaRPr>
                    </a:p>
                  </a:txBody>
                  <a:tcPr/>
                </a:tc>
                <a:tc>
                  <a:txBody>
                    <a:bodyPr/>
                    <a:lstStyle/>
                    <a:p>
                      <a:r>
                        <a:rPr lang="fr-FR" sz="1800" dirty="0">
                          <a:solidFill>
                            <a:srgbClr val="000000"/>
                          </a:solidFill>
                          <a:latin typeface="+mn-lt"/>
                          <a:ea typeface="Calibri"/>
                          <a:cs typeface="Times New Roman"/>
                        </a:rPr>
                        <a:t>Diviser le budget voté de l’enseignement supérieur par le budget voté de l’éducation</a:t>
                      </a:r>
                      <a:r>
                        <a:rPr lang="fr-FR" sz="1800" baseline="0" dirty="0">
                          <a:solidFill>
                            <a:srgbClr val="000000"/>
                          </a:solidFill>
                          <a:latin typeface="+mn-lt"/>
                          <a:ea typeface="Calibri"/>
                          <a:cs typeface="Times New Roman"/>
                        </a:rPr>
                        <a:t> multiplié par 100</a:t>
                      </a:r>
                      <a:endParaRPr lang="fr-FR" dirty="0"/>
                    </a:p>
                  </a:txBody>
                  <a:tcPr/>
                </a:tc>
                <a:extLst>
                  <a:ext uri="{0D108BD9-81ED-4DB2-BD59-A6C34878D82A}">
                    <a16:rowId xmlns:a16="http://schemas.microsoft.com/office/drawing/2014/main" val="10002"/>
                  </a:ext>
                </a:extLst>
              </a:tr>
              <a:tr h="8221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b="1" i="1" kern="1200" dirty="0">
                          <a:solidFill>
                            <a:schemeClr val="tx1"/>
                          </a:solidFill>
                          <a:latin typeface="+mn-lt"/>
                          <a:ea typeface="Calibri"/>
                          <a:cs typeface="Times New Roman"/>
                        </a:rPr>
                        <a:t>Budget exécuté de l’enseignement supérieur en pourcentage  du budget de l’éducation</a:t>
                      </a:r>
                      <a:endParaRPr lang="fr-FR" sz="1800" dirty="0">
                        <a:solidFill>
                          <a:schemeClr val="tx1"/>
                        </a:solidFill>
                        <a:latin typeface="+mn-lt"/>
                        <a:ea typeface="Calibri"/>
                        <a:cs typeface="Times New Roman"/>
                      </a:endParaRPr>
                    </a:p>
                  </a:txBody>
                  <a:tcPr/>
                </a:tc>
                <a:tc>
                  <a:txBody>
                    <a:bodyPr/>
                    <a:lstStyle/>
                    <a:p>
                      <a:r>
                        <a:rPr lang="fr-FR" sz="1800" dirty="0">
                          <a:solidFill>
                            <a:srgbClr val="000000"/>
                          </a:solidFill>
                          <a:latin typeface="+mn-lt"/>
                          <a:ea typeface="Calibri"/>
                          <a:cs typeface="Times New Roman"/>
                        </a:rPr>
                        <a:t>Diviser le budget exécuté de l’enseignement supérieur par le budget exécuté</a:t>
                      </a:r>
                      <a:r>
                        <a:rPr lang="fr-FR" sz="1800" baseline="0" dirty="0">
                          <a:solidFill>
                            <a:srgbClr val="000000"/>
                          </a:solidFill>
                          <a:latin typeface="+mn-lt"/>
                          <a:ea typeface="Calibri"/>
                          <a:cs typeface="Times New Roman"/>
                        </a:rPr>
                        <a:t>  </a:t>
                      </a:r>
                      <a:r>
                        <a:rPr lang="fr-FR" sz="1800" dirty="0">
                          <a:solidFill>
                            <a:srgbClr val="000000"/>
                          </a:solidFill>
                          <a:latin typeface="+mn-lt"/>
                          <a:ea typeface="Calibri"/>
                          <a:cs typeface="Times New Roman"/>
                        </a:rPr>
                        <a:t>de l’éducation</a:t>
                      </a:r>
                      <a:r>
                        <a:rPr lang="fr-FR" sz="1800" baseline="0" dirty="0">
                          <a:solidFill>
                            <a:srgbClr val="000000"/>
                          </a:solidFill>
                          <a:latin typeface="+mn-lt"/>
                          <a:ea typeface="Calibri"/>
                          <a:cs typeface="Times New Roman"/>
                        </a:rPr>
                        <a:t> multiplié par 100</a:t>
                      </a:r>
                      <a:endParaRPr lang="fr-FR" dirty="0"/>
                    </a:p>
                  </a:txBody>
                  <a:tcPr/>
                </a:tc>
                <a:extLst>
                  <a:ext uri="{0D108BD9-81ED-4DB2-BD59-A6C34878D82A}">
                    <a16:rowId xmlns:a16="http://schemas.microsoft.com/office/drawing/2014/main" val="10003"/>
                  </a:ext>
                </a:extLst>
              </a:tr>
              <a:tr h="8221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b="1" i="1" dirty="0">
                          <a:solidFill>
                            <a:srgbClr val="000000"/>
                          </a:solidFill>
                          <a:latin typeface="+mn-lt"/>
                          <a:ea typeface="Calibri"/>
                          <a:cs typeface="Times New Roman"/>
                        </a:rPr>
                        <a:t>Dépense</a:t>
                      </a:r>
                      <a:r>
                        <a:rPr lang="fr-FR" sz="1800" b="1" i="1" baseline="0" dirty="0">
                          <a:solidFill>
                            <a:srgbClr val="000000"/>
                          </a:solidFill>
                          <a:latin typeface="+mn-lt"/>
                          <a:ea typeface="Calibri"/>
                          <a:cs typeface="Times New Roman"/>
                        </a:rPr>
                        <a:t> </a:t>
                      </a:r>
                      <a:r>
                        <a:rPr lang="fr-FR" sz="1800" b="1" i="1" dirty="0">
                          <a:solidFill>
                            <a:srgbClr val="000000"/>
                          </a:solidFill>
                          <a:latin typeface="+mn-lt"/>
                          <a:ea typeface="Calibri"/>
                          <a:cs typeface="Times New Roman"/>
                        </a:rPr>
                        <a:t>publique</a:t>
                      </a:r>
                      <a:r>
                        <a:rPr lang="fr-FR" sz="1800" b="1" i="1" baseline="0" dirty="0">
                          <a:solidFill>
                            <a:srgbClr val="000000"/>
                          </a:solidFill>
                          <a:latin typeface="+mn-lt"/>
                          <a:ea typeface="Calibri"/>
                          <a:cs typeface="Times New Roman"/>
                        </a:rPr>
                        <a:t> </a:t>
                      </a:r>
                      <a:r>
                        <a:rPr lang="fr-FR" sz="1800" b="1" i="1" dirty="0">
                          <a:solidFill>
                            <a:srgbClr val="000000"/>
                          </a:solidFill>
                          <a:latin typeface="+mn-lt"/>
                          <a:ea typeface="Calibri"/>
                          <a:cs typeface="Times New Roman"/>
                        </a:rPr>
                        <a:t>totale de l'enseignement supérieur en pourcentage du PIB</a:t>
                      </a:r>
                      <a:endParaRPr lang="fr-FR" sz="1800" dirty="0">
                        <a:latin typeface="+mn-lt"/>
                        <a:ea typeface="Calibri"/>
                        <a:cs typeface="Times New Roman"/>
                      </a:endParaRPr>
                    </a:p>
                  </a:txBody>
                  <a:tcPr/>
                </a:tc>
                <a:tc>
                  <a:txBody>
                    <a:bodyPr/>
                    <a:lstStyle/>
                    <a:p>
                      <a:r>
                        <a:rPr lang="fr-FR" sz="1800" dirty="0">
                          <a:solidFill>
                            <a:srgbClr val="000000"/>
                          </a:solidFill>
                          <a:latin typeface="+mn-lt"/>
                          <a:ea typeface="Calibri"/>
                          <a:cs typeface="Times New Roman"/>
                        </a:rPr>
                        <a:t>Diviser la dépense publique totale</a:t>
                      </a:r>
                      <a:r>
                        <a:rPr lang="fr-FR" sz="1800" baseline="0" dirty="0">
                          <a:solidFill>
                            <a:srgbClr val="000000"/>
                          </a:solidFill>
                          <a:latin typeface="+mn-lt"/>
                          <a:ea typeface="Calibri"/>
                          <a:cs typeface="Times New Roman"/>
                        </a:rPr>
                        <a:t> </a:t>
                      </a:r>
                      <a:r>
                        <a:rPr lang="fr-FR" sz="1800" dirty="0">
                          <a:solidFill>
                            <a:srgbClr val="000000"/>
                          </a:solidFill>
                          <a:latin typeface="+mn-lt"/>
                          <a:ea typeface="Calibri"/>
                          <a:cs typeface="Times New Roman"/>
                        </a:rPr>
                        <a:t>de l’enseignement supérieur au cours d’un exercice budgétaire par le PIB puis multiplier le résultat par 100</a:t>
                      </a:r>
                      <a:endParaRPr lang="fr-FR" dirty="0"/>
                    </a:p>
                  </a:txBody>
                  <a:tcPr/>
                </a:tc>
                <a:extLst>
                  <a:ext uri="{0D108BD9-81ED-4DB2-BD59-A6C34878D82A}">
                    <a16:rowId xmlns:a16="http://schemas.microsoft.com/office/drawing/2014/main" val="10004"/>
                  </a:ext>
                </a:extLst>
              </a:tr>
              <a:tr h="6324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b="1" i="1" dirty="0">
                          <a:solidFill>
                            <a:srgbClr val="000000"/>
                          </a:solidFill>
                          <a:latin typeface="+mn-lt"/>
                          <a:ea typeface="Calibri"/>
                          <a:cs typeface="Times New Roman"/>
                        </a:rPr>
                        <a:t>Dépense publique totale</a:t>
                      </a:r>
                      <a:r>
                        <a:rPr lang="fr-FR" sz="1800" b="1" i="1" baseline="0" dirty="0">
                          <a:solidFill>
                            <a:srgbClr val="000000"/>
                          </a:solidFill>
                          <a:latin typeface="+mn-lt"/>
                          <a:ea typeface="Calibri"/>
                          <a:cs typeface="Times New Roman"/>
                        </a:rPr>
                        <a:t> </a:t>
                      </a:r>
                      <a:r>
                        <a:rPr lang="fr-FR" sz="1800" b="1" i="1" dirty="0">
                          <a:solidFill>
                            <a:srgbClr val="000000"/>
                          </a:solidFill>
                          <a:latin typeface="+mn-lt"/>
                          <a:ea typeface="Calibri"/>
                          <a:cs typeface="Times New Roman"/>
                        </a:rPr>
                        <a:t>pour l‘éducation en pourcentage du PIB</a:t>
                      </a:r>
                      <a:endParaRPr lang="fr-FR" sz="1800" dirty="0">
                        <a:latin typeface="+mn-lt"/>
                        <a:ea typeface="Calibri"/>
                        <a:cs typeface="Times New Roman"/>
                      </a:endParaRPr>
                    </a:p>
                  </a:txBody>
                  <a:tcPr/>
                </a:tc>
                <a:tc>
                  <a:txBody>
                    <a:bodyPr/>
                    <a:lstStyle/>
                    <a:p>
                      <a:r>
                        <a:rPr lang="fr-FR" sz="1800" dirty="0">
                          <a:solidFill>
                            <a:srgbClr val="000000"/>
                          </a:solidFill>
                          <a:latin typeface="+mn-lt"/>
                          <a:ea typeface="Calibri"/>
                          <a:cs typeface="Times New Roman"/>
                        </a:rPr>
                        <a:t>Diviser la dépense publique</a:t>
                      </a:r>
                      <a:r>
                        <a:rPr lang="fr-FR" sz="1800" baseline="0" dirty="0">
                          <a:solidFill>
                            <a:srgbClr val="000000"/>
                          </a:solidFill>
                          <a:latin typeface="+mn-lt"/>
                          <a:ea typeface="Calibri"/>
                          <a:cs typeface="Times New Roman"/>
                        </a:rPr>
                        <a:t> </a:t>
                      </a:r>
                      <a:r>
                        <a:rPr lang="fr-FR" sz="1800" dirty="0">
                          <a:solidFill>
                            <a:srgbClr val="000000"/>
                          </a:solidFill>
                          <a:latin typeface="+mn-lt"/>
                          <a:ea typeface="Calibri"/>
                          <a:cs typeface="Times New Roman"/>
                        </a:rPr>
                        <a:t>totale de l’éducation au cours d’un exercice budgétaire donné par le PIB du pays considéré, puis multiplier le résultat par 100</a:t>
                      </a:r>
                      <a:endParaRPr lang="fr-FR" dirty="0"/>
                    </a:p>
                  </a:txBody>
                  <a:tcPr/>
                </a:tc>
                <a:extLst>
                  <a:ext uri="{0D108BD9-81ED-4DB2-BD59-A6C34878D82A}">
                    <a16:rowId xmlns:a16="http://schemas.microsoft.com/office/drawing/2014/main" val="10005"/>
                  </a:ext>
                </a:extLst>
              </a:tr>
            </a:tbl>
          </a:graphicData>
        </a:graphic>
      </p:graphicFrame>
      <p:sp>
        <p:nvSpPr>
          <p:cNvPr id="3" name="Espace réservé du numéro de diapositive 2"/>
          <p:cNvSpPr>
            <a:spLocks noGrp="1"/>
          </p:cNvSpPr>
          <p:nvPr>
            <p:ph type="sldNum" sz="quarter" idx="12"/>
          </p:nvPr>
        </p:nvSpPr>
        <p:spPr/>
        <p:txBody>
          <a:bodyPr/>
          <a:lstStyle/>
          <a:p>
            <a:fld id="{406BD97B-727F-48C6-ADE2-1F8C5F171D82}" type="slidenum">
              <a:rPr lang="fr-FR" smtClean="0"/>
              <a:pPr/>
              <a:t>27</a:t>
            </a:fld>
            <a:endParaRPr lang="fr-FR"/>
          </a:p>
        </p:txBody>
      </p:sp>
      <p:sp>
        <p:nvSpPr>
          <p:cNvPr id="5" name="Espace réservé de la date 4"/>
          <p:cNvSpPr>
            <a:spLocks noGrp="1"/>
          </p:cNvSpPr>
          <p:nvPr>
            <p:ph type="dt" sz="half" idx="10"/>
          </p:nvPr>
        </p:nvSpPr>
        <p:spPr/>
        <p:txBody>
          <a:bodyPr/>
          <a:lstStyle/>
          <a:p>
            <a:fld id="{03404588-6D45-4940-A438-967A20205764}" type="datetime1">
              <a:rPr lang="fr-FR" smtClean="0"/>
              <a:t>30/11/2016</a:t>
            </a:fld>
            <a:endParaRPr lang="fr-F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479896"/>
            <a:ext cx="8229600" cy="489790"/>
          </a:xfrm>
        </p:spPr>
        <p:txBody>
          <a:bodyPr>
            <a:noAutofit/>
          </a:bodyPr>
          <a:lstStyle/>
          <a:p>
            <a:pPr lvl="1" algn="l" rtl="0">
              <a:spcBef>
                <a:spcPct val="0"/>
              </a:spcBef>
            </a:pPr>
            <a:r>
              <a:rPr lang="fr-FR" sz="3200" b="1" kern="1200" dirty="0">
                <a:solidFill>
                  <a:schemeClr val="accent1"/>
                </a:solidFill>
                <a:latin typeface="+mj-lt"/>
                <a:ea typeface="+mj-ea"/>
                <a:cs typeface="+mj-cs"/>
              </a:rPr>
              <a:t>Thème 5: Ressources, coût et dépense</a:t>
            </a:r>
            <a:endParaRPr lang="fr-FR" sz="3200" dirty="0">
              <a:solidFill>
                <a:schemeClr val="accent1"/>
              </a:solidFill>
            </a:endParaRPr>
          </a:p>
        </p:txBody>
      </p:sp>
      <p:sp>
        <p:nvSpPr>
          <p:cNvPr id="4" name="Titre 1"/>
          <p:cNvSpPr txBox="1">
            <a:spLocks/>
          </p:cNvSpPr>
          <p:nvPr/>
        </p:nvSpPr>
        <p:spPr>
          <a:xfrm>
            <a:off x="486112" y="1006332"/>
            <a:ext cx="8229600" cy="489790"/>
          </a:xfrm>
          <a:prstGeom prst="rect">
            <a:avLst/>
          </a:prstGeom>
        </p:spPr>
        <p:txBody>
          <a:bodyPr vert="horz" lIns="0" rIns="0" bIns="0" anchor="b">
            <a:noAutofit/>
          </a:bodyPr>
          <a:lstStyle/>
          <a:p>
            <a:pPr marL="0" marR="0" lvl="1" indent="0" algn="l" defTabSz="914400" rtl="0" eaLnBrk="1" fontAlgn="auto" latinLnBrk="0" hangingPunct="1">
              <a:lnSpc>
                <a:spcPct val="100000"/>
              </a:lnSpc>
              <a:spcBef>
                <a:spcPct val="0"/>
              </a:spcBef>
              <a:spcAft>
                <a:spcPts val="0"/>
              </a:spcAft>
              <a:buClrTx/>
              <a:buSzTx/>
              <a:buFontTx/>
              <a:buNone/>
              <a:tabLst/>
              <a:defRPr/>
            </a:pPr>
            <a:r>
              <a:rPr kumimoji="0" lang="fr-FR" sz="2800" b="1" i="0" u="none" strike="noStrike" kern="1200" cap="none" spc="0" normalizeH="0" baseline="0" noProof="0" dirty="0">
                <a:ln>
                  <a:noFill/>
                </a:ln>
                <a:effectLst/>
                <a:uLnTx/>
                <a:uFillTx/>
                <a:latin typeface="+mj-lt"/>
                <a:ea typeface="+mj-ea"/>
                <a:cs typeface="+mj-cs"/>
              </a:rPr>
              <a:t>La liste</a:t>
            </a:r>
            <a:r>
              <a:rPr kumimoji="0" lang="fr-FR" sz="2800" b="1" i="0" u="none" strike="noStrike" kern="1200" cap="none" spc="0" normalizeH="0" noProof="0" dirty="0">
                <a:ln>
                  <a:noFill/>
                </a:ln>
                <a:effectLst/>
                <a:uLnTx/>
                <a:uFillTx/>
                <a:latin typeface="+mj-lt"/>
                <a:ea typeface="+mj-ea"/>
                <a:cs typeface="+mj-cs"/>
              </a:rPr>
              <a:t> des 08 tableaux se présente comme suit:</a:t>
            </a:r>
            <a:endParaRPr kumimoji="0" lang="fr-FR" sz="2800" b="0" i="0" u="none" strike="noStrike" kern="0" cap="none" spc="0" normalizeH="0" baseline="0" noProof="0" dirty="0">
              <a:ln>
                <a:noFill/>
              </a:ln>
              <a:effectLst/>
              <a:uLnTx/>
              <a:uFillTx/>
            </a:endParaRPr>
          </a:p>
        </p:txBody>
      </p:sp>
      <p:graphicFrame>
        <p:nvGraphicFramePr>
          <p:cNvPr id="6" name="Tableau 5"/>
          <p:cNvGraphicFramePr>
            <a:graphicFrameLocks noGrp="1"/>
          </p:cNvGraphicFramePr>
          <p:nvPr/>
        </p:nvGraphicFramePr>
        <p:xfrm>
          <a:off x="357158" y="1785924"/>
          <a:ext cx="8501122" cy="4631464"/>
        </p:xfrm>
        <a:graphic>
          <a:graphicData uri="http://schemas.openxmlformats.org/drawingml/2006/table">
            <a:tbl>
              <a:tblPr/>
              <a:tblGrid>
                <a:gridCol w="1284607">
                  <a:extLst>
                    <a:ext uri="{9D8B030D-6E8A-4147-A177-3AD203B41FA5}">
                      <a16:colId xmlns:a16="http://schemas.microsoft.com/office/drawing/2014/main" val="20000"/>
                    </a:ext>
                  </a:extLst>
                </a:gridCol>
                <a:gridCol w="7216515">
                  <a:extLst>
                    <a:ext uri="{9D8B030D-6E8A-4147-A177-3AD203B41FA5}">
                      <a16:colId xmlns:a16="http://schemas.microsoft.com/office/drawing/2014/main" val="20001"/>
                    </a:ext>
                  </a:extLst>
                </a:gridCol>
              </a:tblGrid>
              <a:tr h="500066">
                <a:tc>
                  <a:txBody>
                    <a:bodyPr/>
                    <a:lstStyle/>
                    <a:p>
                      <a:pPr>
                        <a:lnSpc>
                          <a:spcPct val="115000"/>
                        </a:lnSpc>
                        <a:spcAft>
                          <a:spcPts val="0"/>
                        </a:spcAft>
                      </a:pPr>
                      <a:r>
                        <a:rPr lang="fr-FR" sz="1800" dirty="0">
                          <a:latin typeface="+mj-lt"/>
                          <a:ea typeface="Calibri"/>
                          <a:cs typeface="Times New Roman"/>
                        </a:rPr>
                        <a:t>Tableau 6. 1</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a:latin typeface="+mj-lt"/>
                          <a:ea typeface="Calibri"/>
                          <a:cs typeface="Times New Roman"/>
                        </a:rPr>
                        <a:t> Budget de l’enseignement supérieur par poste de dépenses en année N (en millions) </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000132">
                <a:tc>
                  <a:txBody>
                    <a:bodyPr/>
                    <a:lstStyle/>
                    <a:p>
                      <a:pPr>
                        <a:lnSpc>
                          <a:spcPct val="115000"/>
                        </a:lnSpc>
                        <a:spcAft>
                          <a:spcPts val="0"/>
                        </a:spcAft>
                      </a:pPr>
                      <a:r>
                        <a:rPr lang="fr-FR" sz="1800" dirty="0">
                          <a:latin typeface="+mj-lt"/>
                          <a:ea typeface="Calibri"/>
                          <a:cs typeface="Times New Roman"/>
                        </a:rPr>
                        <a:t>Tableau 6. 2</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a:latin typeface="+mj-lt"/>
                          <a:ea typeface="Calibri"/>
                          <a:cs typeface="Times New Roman"/>
                        </a:rPr>
                        <a:t> Budget de  l’enseignement supérieur et Budget National votés et exécutés en année N-1 et année N  (en millions) </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000132">
                <a:tc>
                  <a:txBody>
                    <a:bodyPr/>
                    <a:lstStyle/>
                    <a:p>
                      <a:pPr>
                        <a:lnSpc>
                          <a:spcPct val="115000"/>
                        </a:lnSpc>
                        <a:spcAft>
                          <a:spcPts val="0"/>
                        </a:spcAft>
                      </a:pPr>
                      <a:r>
                        <a:rPr lang="fr-FR" sz="1800">
                          <a:latin typeface="+mj-lt"/>
                          <a:ea typeface="Calibri"/>
                          <a:cs typeface="Times New Roman"/>
                        </a:rPr>
                        <a:t>Tableau 6. 3</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Proportion du Budget de l’enseignement supérieur dans le Budget National et par rapport au PIB en année N-1 et année N</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000132">
                <a:tc>
                  <a:txBody>
                    <a:bodyPr/>
                    <a:lstStyle/>
                    <a:p>
                      <a:pPr>
                        <a:lnSpc>
                          <a:spcPct val="115000"/>
                        </a:lnSpc>
                        <a:spcAft>
                          <a:spcPts val="0"/>
                        </a:spcAft>
                      </a:pPr>
                      <a:r>
                        <a:rPr lang="fr-FR" sz="1800">
                          <a:latin typeface="+mj-lt"/>
                          <a:ea typeface="Calibri"/>
                          <a:cs typeface="Times New Roman"/>
                        </a:rPr>
                        <a:t>Tableau 6. 4</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Effectif des étudiants des universités et grandes écoles bénéficiant d’un appui financier de la part de l’État par cycle selon le type et le statut de l’établissement</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000132">
                <a:tc>
                  <a:txBody>
                    <a:bodyPr/>
                    <a:lstStyle/>
                    <a:p>
                      <a:pPr>
                        <a:lnSpc>
                          <a:spcPct val="115000"/>
                        </a:lnSpc>
                        <a:spcAft>
                          <a:spcPts val="0"/>
                        </a:spcAft>
                      </a:pPr>
                      <a:r>
                        <a:rPr lang="fr-FR" sz="1800">
                          <a:latin typeface="+mj-lt"/>
                          <a:ea typeface="Calibri"/>
                          <a:cs typeface="Times New Roman"/>
                        </a:rPr>
                        <a:t>Tableau 6. 5</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Effectif des étudiants boursiers/aidés des universités et grandes écoles, par année d'étude et par sexe selon la nature de l’appui</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3" name="Espace réservé du numéro de diapositive 2"/>
          <p:cNvSpPr>
            <a:spLocks noGrp="1"/>
          </p:cNvSpPr>
          <p:nvPr>
            <p:ph type="sldNum" sz="quarter" idx="12"/>
          </p:nvPr>
        </p:nvSpPr>
        <p:spPr/>
        <p:txBody>
          <a:bodyPr/>
          <a:lstStyle/>
          <a:p>
            <a:fld id="{406BD97B-727F-48C6-ADE2-1F8C5F171D82}" type="slidenum">
              <a:rPr lang="fr-FR" smtClean="0"/>
              <a:pPr/>
              <a:t>28</a:t>
            </a:fld>
            <a:endParaRPr lang="fr-FR"/>
          </a:p>
        </p:txBody>
      </p:sp>
      <p:sp>
        <p:nvSpPr>
          <p:cNvPr id="5" name="Espace réservé de la date 4"/>
          <p:cNvSpPr>
            <a:spLocks noGrp="1"/>
          </p:cNvSpPr>
          <p:nvPr>
            <p:ph type="dt" sz="half" idx="10"/>
          </p:nvPr>
        </p:nvSpPr>
        <p:spPr/>
        <p:txBody>
          <a:bodyPr/>
          <a:lstStyle/>
          <a:p>
            <a:fld id="{9EC8BD6C-4B9F-42D3-ABCD-0C52655CC87C}" type="datetime1">
              <a:rPr lang="fr-FR" smtClean="0"/>
              <a:t>30/11/2016</a:t>
            </a:fld>
            <a:endParaRPr lang="fr-F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642918"/>
            <a:ext cx="8229600" cy="632666"/>
          </a:xfrm>
        </p:spPr>
        <p:txBody>
          <a:bodyPr>
            <a:normAutofit fontScale="90000"/>
          </a:bodyPr>
          <a:lstStyle/>
          <a:p>
            <a:pPr lvl="1" algn="l" rtl="0">
              <a:spcBef>
                <a:spcPct val="0"/>
              </a:spcBef>
            </a:pPr>
            <a:r>
              <a:rPr lang="fr-FR" sz="3200" b="1" kern="1200" dirty="0">
                <a:solidFill>
                  <a:schemeClr val="accent3">
                    <a:lumMod val="75000"/>
                  </a:schemeClr>
                </a:solidFill>
                <a:latin typeface="+mj-lt"/>
                <a:ea typeface="+mj-ea"/>
                <a:cs typeface="+mj-cs"/>
                <a:hlinkClick r:id="rId2" action="ppaction://hlinkfile"/>
              </a:rPr>
              <a:t>Thème </a:t>
            </a:r>
            <a:r>
              <a:rPr lang="fr-FR" sz="3200" b="1" kern="1200" dirty="0">
                <a:solidFill>
                  <a:schemeClr val="accent1"/>
                </a:solidFill>
                <a:latin typeface="+mj-lt"/>
                <a:ea typeface="+mj-ea"/>
                <a:cs typeface="+mj-cs"/>
                <a:hlinkClick r:id="rId2" action="ppaction://hlinkfile"/>
              </a:rPr>
              <a:t>5</a:t>
            </a:r>
            <a:r>
              <a:rPr lang="fr-FR" sz="3200" b="1" kern="1200" dirty="0">
                <a:solidFill>
                  <a:schemeClr val="accent1"/>
                </a:solidFill>
                <a:latin typeface="+mj-lt"/>
                <a:ea typeface="+mj-ea"/>
                <a:cs typeface="+mj-cs"/>
              </a:rPr>
              <a:t>: Ressources, coût et dépense (suite et fin)</a:t>
            </a:r>
            <a:endParaRPr lang="fr-FR" sz="3200" dirty="0">
              <a:solidFill>
                <a:schemeClr val="accent1"/>
              </a:solidFill>
            </a:endParaRPr>
          </a:p>
        </p:txBody>
      </p:sp>
      <p:graphicFrame>
        <p:nvGraphicFramePr>
          <p:cNvPr id="4" name="Tableau 3"/>
          <p:cNvGraphicFramePr>
            <a:graphicFrameLocks noGrp="1"/>
          </p:cNvGraphicFramePr>
          <p:nvPr/>
        </p:nvGraphicFramePr>
        <p:xfrm>
          <a:off x="214282" y="1571613"/>
          <a:ext cx="8286808" cy="2660916"/>
        </p:xfrm>
        <a:graphic>
          <a:graphicData uri="http://schemas.openxmlformats.org/drawingml/2006/table">
            <a:tbl>
              <a:tblPr/>
              <a:tblGrid>
                <a:gridCol w="1252222">
                  <a:extLst>
                    <a:ext uri="{9D8B030D-6E8A-4147-A177-3AD203B41FA5}">
                      <a16:colId xmlns:a16="http://schemas.microsoft.com/office/drawing/2014/main" val="20000"/>
                    </a:ext>
                  </a:extLst>
                </a:gridCol>
                <a:gridCol w="7034586">
                  <a:extLst>
                    <a:ext uri="{9D8B030D-6E8A-4147-A177-3AD203B41FA5}">
                      <a16:colId xmlns:a16="http://schemas.microsoft.com/office/drawing/2014/main" val="20001"/>
                    </a:ext>
                  </a:extLst>
                </a:gridCol>
              </a:tblGrid>
              <a:tr h="857256">
                <a:tc>
                  <a:txBody>
                    <a:bodyPr/>
                    <a:lstStyle/>
                    <a:p>
                      <a:pPr>
                        <a:lnSpc>
                          <a:spcPct val="115000"/>
                        </a:lnSpc>
                        <a:spcAft>
                          <a:spcPts val="0"/>
                        </a:spcAft>
                      </a:pPr>
                      <a:r>
                        <a:rPr lang="fr-FR" sz="1800" dirty="0">
                          <a:latin typeface="+mj-lt"/>
                          <a:ea typeface="Calibri"/>
                          <a:cs typeface="Times New Roman"/>
                        </a:rPr>
                        <a:t>Tableau 6. 6</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a:latin typeface="+mj-lt"/>
                          <a:ea typeface="Calibri"/>
                          <a:cs typeface="Times New Roman"/>
                        </a:rPr>
                        <a:t> Effectif des étudiants des universités et grandes écoles bénéficiant d’un appui financier de la part de l’Etat par domaine d’étude CITE selon la nature de l’appui</a:t>
                      </a:r>
                      <a:r>
                        <a:rPr lang="fr-FR" sz="1800" b="1">
                          <a:latin typeface="+mj-lt"/>
                          <a:ea typeface="Calibri"/>
                          <a:cs typeface="Times New Roman"/>
                        </a:rPr>
                        <a:t> </a:t>
                      </a:r>
                      <a:endParaRPr lang="fr-FR" sz="180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857256">
                <a:tc>
                  <a:txBody>
                    <a:bodyPr/>
                    <a:lstStyle/>
                    <a:p>
                      <a:pPr>
                        <a:lnSpc>
                          <a:spcPct val="115000"/>
                        </a:lnSpc>
                        <a:spcAft>
                          <a:spcPts val="0"/>
                        </a:spcAft>
                      </a:pPr>
                      <a:r>
                        <a:rPr lang="fr-FR" sz="1800" dirty="0">
                          <a:latin typeface="+mj-lt"/>
                          <a:ea typeface="Calibri"/>
                          <a:cs typeface="Times New Roman"/>
                        </a:rPr>
                        <a:t>Tableau 6. 7</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Effectif des étudiants à l’étranger bénéficiant d’un appui financier de la part de l’Etat par zone de destination selon la nature de l’appui</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57256">
                <a:tc>
                  <a:txBody>
                    <a:bodyPr/>
                    <a:lstStyle/>
                    <a:p>
                      <a:pPr>
                        <a:lnSpc>
                          <a:spcPct val="115000"/>
                        </a:lnSpc>
                        <a:spcAft>
                          <a:spcPts val="0"/>
                        </a:spcAft>
                      </a:pPr>
                      <a:r>
                        <a:rPr lang="fr-FR" sz="1800">
                          <a:latin typeface="+mj-lt"/>
                          <a:ea typeface="Calibri"/>
                          <a:cs typeface="Times New Roman"/>
                        </a:rPr>
                        <a:t>Tableau 6. 8</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Effectif des étudiants à l’étranger bénéficiant d’un appui financier de la part de l’Etat par domaine d’étude CITE </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3" name="Espace réservé du numéro de diapositive 2"/>
          <p:cNvSpPr>
            <a:spLocks noGrp="1"/>
          </p:cNvSpPr>
          <p:nvPr>
            <p:ph type="sldNum" sz="quarter" idx="12"/>
          </p:nvPr>
        </p:nvSpPr>
        <p:spPr/>
        <p:txBody>
          <a:bodyPr/>
          <a:lstStyle/>
          <a:p>
            <a:fld id="{406BD97B-727F-48C6-ADE2-1F8C5F171D82}" type="slidenum">
              <a:rPr lang="fr-FR" smtClean="0"/>
              <a:pPr/>
              <a:t>29</a:t>
            </a:fld>
            <a:endParaRPr lang="fr-FR"/>
          </a:p>
        </p:txBody>
      </p:sp>
      <p:sp>
        <p:nvSpPr>
          <p:cNvPr id="5" name="Espace réservé de la date 4"/>
          <p:cNvSpPr>
            <a:spLocks noGrp="1"/>
          </p:cNvSpPr>
          <p:nvPr>
            <p:ph type="dt" sz="half" idx="10"/>
          </p:nvPr>
        </p:nvSpPr>
        <p:spPr/>
        <p:txBody>
          <a:bodyPr/>
          <a:lstStyle/>
          <a:p>
            <a:fld id="{0E43450B-2D4C-4ADE-87A1-7D3A835C5F0B}" type="datetime1">
              <a:rPr lang="fr-FR" smtClean="0"/>
              <a:t>30/11/2016</a:t>
            </a:fld>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142852"/>
            <a:ext cx="8229600" cy="693860"/>
          </a:xfrm>
        </p:spPr>
        <p:txBody>
          <a:bodyPr>
            <a:noAutofit/>
          </a:bodyPr>
          <a:lstStyle/>
          <a:p>
            <a:r>
              <a:rPr lang="fr-FR" sz="3200" b="1" dirty="0">
                <a:solidFill>
                  <a:srgbClr val="0070C0"/>
                </a:solidFill>
              </a:rPr>
              <a:t>LES DIFFRENTS TITRES DE L’ANNUAIRE </a:t>
            </a:r>
            <a:endParaRPr lang="fr-FR" sz="2800" b="1" dirty="0">
              <a:solidFill>
                <a:srgbClr val="0070C0"/>
              </a:solidFill>
            </a:endParaRPr>
          </a:p>
        </p:txBody>
      </p:sp>
      <p:sp>
        <p:nvSpPr>
          <p:cNvPr id="3" name="Espace réservé du contenu 2"/>
          <p:cNvSpPr>
            <a:spLocks noGrp="1"/>
          </p:cNvSpPr>
          <p:nvPr>
            <p:ph idx="1"/>
          </p:nvPr>
        </p:nvSpPr>
        <p:spPr>
          <a:xfrm>
            <a:off x="428596" y="1192246"/>
            <a:ext cx="8463884" cy="4984580"/>
          </a:xfrm>
        </p:spPr>
        <p:txBody>
          <a:bodyPr>
            <a:noAutofit/>
          </a:bodyPr>
          <a:lstStyle/>
          <a:p>
            <a:r>
              <a:rPr lang="fr-FR" sz="2800" dirty="0">
                <a:latin typeface="Bell MT" pitchFamily="18" charset="0"/>
              </a:rPr>
              <a:t>AVANT PROPOS</a:t>
            </a:r>
          </a:p>
          <a:p>
            <a:r>
              <a:rPr lang="fr-FR" sz="2800" dirty="0">
                <a:latin typeface="Bell MT" pitchFamily="18" charset="0"/>
              </a:rPr>
              <a:t>REMERCIEMENTS</a:t>
            </a:r>
          </a:p>
          <a:p>
            <a:r>
              <a:rPr lang="fr-FR" sz="2800" dirty="0">
                <a:latin typeface="Bell MT" pitchFamily="18" charset="0"/>
              </a:rPr>
              <a:t>AVERTISSEMENT</a:t>
            </a:r>
          </a:p>
          <a:p>
            <a:r>
              <a:rPr lang="fr-FR" sz="2800" dirty="0">
                <a:latin typeface="Bell MT" pitchFamily="18" charset="0"/>
              </a:rPr>
              <a:t>STRUCTURE DE L’ENSEIGNEMENT SUPERIEUR</a:t>
            </a:r>
          </a:p>
          <a:p>
            <a:r>
              <a:rPr lang="fr-FR" sz="2800" dirty="0">
                <a:latin typeface="Bell MT" pitchFamily="18" charset="0"/>
              </a:rPr>
              <a:t>LISTE DES TABLEAUX</a:t>
            </a:r>
          </a:p>
          <a:p>
            <a:r>
              <a:rPr lang="fr-FR" sz="2800" dirty="0">
                <a:latin typeface="Bell MT" pitchFamily="18" charset="0"/>
              </a:rPr>
              <a:t>LISTE DES GRAPHIQUES ET CARTES</a:t>
            </a:r>
          </a:p>
          <a:p>
            <a:r>
              <a:rPr lang="fr-FR" sz="2800" dirty="0">
                <a:latin typeface="Bell MT" pitchFamily="18" charset="0"/>
              </a:rPr>
              <a:t>APPROCHE MÉTHODOLOGIQUE</a:t>
            </a:r>
          </a:p>
          <a:p>
            <a:r>
              <a:rPr lang="fr-FR" sz="2800" dirty="0">
                <a:latin typeface="Bell MT" pitchFamily="18" charset="0"/>
              </a:rPr>
              <a:t>DEFINITION DES TERMES CLES</a:t>
            </a:r>
          </a:p>
          <a:p>
            <a:r>
              <a:rPr lang="fr-FR" sz="2800" dirty="0">
                <a:latin typeface="Bell MT" pitchFamily="18" charset="0"/>
              </a:rPr>
              <a:t>SIGLES ET ABREVIATIONS</a:t>
            </a:r>
          </a:p>
        </p:txBody>
      </p:sp>
      <p:sp>
        <p:nvSpPr>
          <p:cNvPr id="4" name="Espace réservé du numéro de diapositive 3"/>
          <p:cNvSpPr>
            <a:spLocks noGrp="1"/>
          </p:cNvSpPr>
          <p:nvPr>
            <p:ph type="sldNum" sz="quarter" idx="12"/>
          </p:nvPr>
        </p:nvSpPr>
        <p:spPr/>
        <p:txBody>
          <a:bodyPr/>
          <a:lstStyle/>
          <a:p>
            <a:fld id="{406BD97B-727F-48C6-ADE2-1F8C5F171D82}" type="slidenum">
              <a:rPr lang="fr-FR" smtClean="0"/>
              <a:pPr/>
              <a:t>3</a:t>
            </a:fld>
            <a:endParaRPr lang="fr-FR"/>
          </a:p>
        </p:txBody>
      </p:sp>
      <p:sp>
        <p:nvSpPr>
          <p:cNvPr id="5" name="Espace réservé de la date 4"/>
          <p:cNvSpPr>
            <a:spLocks noGrp="1"/>
          </p:cNvSpPr>
          <p:nvPr>
            <p:ph type="dt" sz="half" idx="10"/>
          </p:nvPr>
        </p:nvSpPr>
        <p:spPr/>
        <p:txBody>
          <a:bodyPr/>
          <a:lstStyle/>
          <a:p>
            <a:fld id="{A7F9DE65-14BF-4AED-8EBC-4EAF106F2107}" type="datetime1">
              <a:rPr lang="fr-FR" smtClean="0"/>
              <a:t>30/11/2016</a:t>
            </a:fld>
            <a:endParaRPr lang="fr-F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b="1" dirty="0"/>
              <a:t>Thème 6: Infrastructures et œuvres universitaires</a:t>
            </a:r>
          </a:p>
        </p:txBody>
      </p:sp>
      <p:sp>
        <p:nvSpPr>
          <p:cNvPr id="3" name="Espace réservé du contenu 2"/>
          <p:cNvSpPr>
            <a:spLocks noGrp="1"/>
          </p:cNvSpPr>
          <p:nvPr>
            <p:ph idx="1"/>
          </p:nvPr>
        </p:nvSpPr>
        <p:spPr/>
        <p:txBody>
          <a:bodyPr>
            <a:normAutofit/>
          </a:bodyPr>
          <a:lstStyle/>
          <a:p>
            <a:pPr>
              <a:buNone/>
            </a:pPr>
            <a:r>
              <a:rPr lang="fr-FR" b="1" dirty="0"/>
              <a:t>Objectifs</a:t>
            </a:r>
            <a:endParaRPr lang="fr-FR" dirty="0"/>
          </a:p>
          <a:p>
            <a:pPr marL="514350" lvl="0" indent="-514350">
              <a:buFont typeface="+mj-lt"/>
              <a:buAutoNum type="arabicPeriod"/>
            </a:pPr>
            <a:r>
              <a:rPr lang="fr-FR" dirty="0"/>
              <a:t>Planifier et suivre les investissements dans  l’enseignement supérieur;</a:t>
            </a:r>
          </a:p>
          <a:p>
            <a:pPr marL="514350" lvl="0" indent="-514350">
              <a:buFont typeface="+mj-lt"/>
              <a:buAutoNum type="arabicPeriod"/>
            </a:pPr>
            <a:r>
              <a:rPr lang="fr-FR" dirty="0"/>
              <a:t>Optimiser l’accès aux ressources des établissements pour la formation et la recherche;</a:t>
            </a:r>
          </a:p>
          <a:p>
            <a:pPr marL="514350" lvl="0" indent="-514350">
              <a:buFont typeface="+mj-lt"/>
              <a:buAutoNum type="arabicPeriod"/>
            </a:pPr>
            <a:r>
              <a:rPr lang="fr-FR" dirty="0"/>
              <a:t>Développer les TIC dans l’enseignement supérieur;</a:t>
            </a:r>
          </a:p>
          <a:p>
            <a:pPr marL="514350" indent="-514350">
              <a:buFont typeface="+mj-lt"/>
              <a:buAutoNum type="arabicPeriod"/>
            </a:pPr>
            <a:r>
              <a:rPr lang="fr-FR" dirty="0"/>
              <a:t>Optimiser la gestion des établissements de l’enseignement supérieur et l’évolution du patrimoine immobilier.</a:t>
            </a:r>
          </a:p>
        </p:txBody>
      </p:sp>
      <p:sp>
        <p:nvSpPr>
          <p:cNvPr id="4" name="Espace réservé du numéro de diapositive 3"/>
          <p:cNvSpPr>
            <a:spLocks noGrp="1"/>
          </p:cNvSpPr>
          <p:nvPr>
            <p:ph type="sldNum" sz="quarter" idx="12"/>
          </p:nvPr>
        </p:nvSpPr>
        <p:spPr/>
        <p:txBody>
          <a:bodyPr/>
          <a:lstStyle/>
          <a:p>
            <a:fld id="{406BD97B-727F-48C6-ADE2-1F8C5F171D82}" type="slidenum">
              <a:rPr lang="fr-FR" smtClean="0"/>
              <a:pPr/>
              <a:t>30</a:t>
            </a:fld>
            <a:endParaRPr lang="fr-FR"/>
          </a:p>
        </p:txBody>
      </p:sp>
      <p:sp>
        <p:nvSpPr>
          <p:cNvPr id="5" name="Espace réservé de la date 4"/>
          <p:cNvSpPr>
            <a:spLocks noGrp="1"/>
          </p:cNvSpPr>
          <p:nvPr>
            <p:ph type="dt" sz="half" idx="10"/>
          </p:nvPr>
        </p:nvSpPr>
        <p:spPr/>
        <p:txBody>
          <a:bodyPr/>
          <a:lstStyle/>
          <a:p>
            <a:fld id="{C2C0F6B0-BA7A-4C89-BF26-244DDF612CA7}" type="datetime1">
              <a:rPr lang="fr-FR" smtClean="0"/>
              <a:t>30/11/2016</a:t>
            </a:fld>
            <a:endParaRPr lang="fr-F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30662"/>
            <a:ext cx="8229600" cy="1143000"/>
          </a:xfrm>
        </p:spPr>
        <p:txBody>
          <a:bodyPr>
            <a:noAutofit/>
          </a:bodyPr>
          <a:lstStyle/>
          <a:p>
            <a:r>
              <a:rPr lang="fr-FR" sz="4000" b="1" dirty="0">
                <a:solidFill>
                  <a:schemeClr val="accent3">
                    <a:lumMod val="75000"/>
                  </a:schemeClr>
                </a:solidFill>
                <a:hlinkClick r:id="rId2" action="ppaction://hlinkfile"/>
              </a:rPr>
              <a:t>Thème 6</a:t>
            </a:r>
            <a:r>
              <a:rPr lang="fr-FR" sz="4000" b="1" dirty="0">
                <a:solidFill>
                  <a:schemeClr val="accent3">
                    <a:lumMod val="75000"/>
                  </a:schemeClr>
                </a:solidFill>
              </a:rPr>
              <a:t>: Infrastructures et œuvres universitaires</a:t>
            </a:r>
          </a:p>
        </p:txBody>
      </p:sp>
      <p:graphicFrame>
        <p:nvGraphicFramePr>
          <p:cNvPr id="4" name="Espace réservé du contenu 3"/>
          <p:cNvGraphicFramePr>
            <a:graphicFrameLocks noGrp="1"/>
          </p:cNvGraphicFramePr>
          <p:nvPr>
            <p:ph idx="1"/>
          </p:nvPr>
        </p:nvGraphicFramePr>
        <p:xfrm>
          <a:off x="251520" y="1935162"/>
          <a:ext cx="8435280" cy="4234821"/>
        </p:xfrm>
        <a:graphic>
          <a:graphicData uri="http://schemas.openxmlformats.org/drawingml/2006/table">
            <a:tbl>
              <a:tblPr firstRow="1" bandRow="1">
                <a:tableStyleId>{5C22544A-7EE6-4342-B048-85BDC9FD1C3A}</a:tableStyleId>
              </a:tblPr>
              <a:tblGrid>
                <a:gridCol w="3312368">
                  <a:extLst>
                    <a:ext uri="{9D8B030D-6E8A-4147-A177-3AD203B41FA5}">
                      <a16:colId xmlns:a16="http://schemas.microsoft.com/office/drawing/2014/main" val="20000"/>
                    </a:ext>
                  </a:extLst>
                </a:gridCol>
                <a:gridCol w="5122912">
                  <a:extLst>
                    <a:ext uri="{9D8B030D-6E8A-4147-A177-3AD203B41FA5}">
                      <a16:colId xmlns:a16="http://schemas.microsoft.com/office/drawing/2014/main" val="20001"/>
                    </a:ext>
                  </a:extLst>
                </a:gridCol>
              </a:tblGrid>
              <a:tr h="446548">
                <a:tc>
                  <a:txBody>
                    <a:bodyPr/>
                    <a:lstStyle/>
                    <a:p>
                      <a:r>
                        <a:rPr lang="fr-FR" dirty="0"/>
                        <a:t>Nom de l’indicateur</a:t>
                      </a:r>
                    </a:p>
                  </a:txBody>
                  <a:tcPr/>
                </a:tc>
                <a:tc>
                  <a:txBody>
                    <a:bodyPr/>
                    <a:lstStyle/>
                    <a:p>
                      <a:r>
                        <a:rPr lang="fr-FR" dirty="0"/>
                        <a:t>Méthode de calcul</a:t>
                      </a:r>
                    </a:p>
                  </a:txBody>
                  <a:tcPr/>
                </a:tc>
                <a:extLst>
                  <a:ext uri="{0D108BD9-81ED-4DB2-BD59-A6C34878D82A}">
                    <a16:rowId xmlns:a16="http://schemas.microsoft.com/office/drawing/2014/main" val="10000"/>
                  </a:ext>
                </a:extLst>
              </a:tr>
              <a:tr h="770753">
                <a:tc>
                  <a:txBody>
                    <a:bodyPr/>
                    <a:lstStyle/>
                    <a:p>
                      <a:r>
                        <a:rPr lang="fr-FR" dirty="0"/>
                        <a:t>Ratio lit / étudiant  par Université publique</a:t>
                      </a:r>
                    </a:p>
                  </a:txBody>
                  <a:tcPr/>
                </a:tc>
                <a:tc>
                  <a:txBody>
                    <a:bodyPr/>
                    <a:lstStyle/>
                    <a:p>
                      <a:r>
                        <a:rPr lang="fr-FR" sz="1800" dirty="0">
                          <a:latin typeface="+mn-lt"/>
                          <a:ea typeface="Calibri"/>
                          <a:cs typeface="Times New Roman"/>
                        </a:rPr>
                        <a:t>Diviser </a:t>
                      </a:r>
                      <a:r>
                        <a:rPr lang="fr-FR" sz="1800" dirty="0">
                          <a:solidFill>
                            <a:srgbClr val="000000"/>
                          </a:solidFill>
                          <a:latin typeface="+mn-lt"/>
                          <a:ea typeface="Calibri"/>
                          <a:cs typeface="Times New Roman"/>
                        </a:rPr>
                        <a:t>le </a:t>
                      </a:r>
                      <a:r>
                        <a:rPr lang="fr-FR" sz="1800" dirty="0">
                          <a:latin typeface="+mn-lt"/>
                          <a:ea typeface="Calibri"/>
                          <a:cs typeface="Times New Roman"/>
                        </a:rPr>
                        <a:t>nombre des étudiants par le nombre de lits des résidences universitaires</a:t>
                      </a:r>
                      <a:endParaRPr lang="fr-FR" dirty="0"/>
                    </a:p>
                  </a:txBody>
                  <a:tcPr/>
                </a:tc>
                <a:extLst>
                  <a:ext uri="{0D108BD9-81ED-4DB2-BD59-A6C34878D82A}">
                    <a16:rowId xmlns:a16="http://schemas.microsoft.com/office/drawing/2014/main" val="10001"/>
                  </a:ext>
                </a:extLst>
              </a:tr>
              <a:tr h="872889">
                <a:tc>
                  <a:txBody>
                    <a:bodyPr/>
                    <a:lstStyle/>
                    <a:p>
                      <a:r>
                        <a:rPr lang="fr-FR" dirty="0"/>
                        <a:t>Ratio lit / demande en logement exprimé</a:t>
                      </a:r>
                    </a:p>
                  </a:txBody>
                  <a:tcPr/>
                </a:tc>
                <a:tc>
                  <a:txBody>
                    <a:bodyPr/>
                    <a:lstStyle/>
                    <a:p>
                      <a:r>
                        <a:rPr lang="fr-FR" sz="1800" dirty="0">
                          <a:solidFill>
                            <a:srgbClr val="000000"/>
                          </a:solidFill>
                          <a:latin typeface="+mn-lt"/>
                          <a:ea typeface="Calibri"/>
                          <a:cs typeface="Times New Roman"/>
                        </a:rPr>
                        <a:t>Diviser le nombre total de lits dans les résidences universitaires par le nombre total de demandes exprimées</a:t>
                      </a:r>
                      <a:endParaRPr lang="fr-FR" dirty="0"/>
                    </a:p>
                  </a:txBody>
                  <a:tcPr/>
                </a:tc>
                <a:extLst>
                  <a:ext uri="{0D108BD9-81ED-4DB2-BD59-A6C34878D82A}">
                    <a16:rowId xmlns:a16="http://schemas.microsoft.com/office/drawing/2014/main" val="10002"/>
                  </a:ext>
                </a:extLst>
              </a:tr>
              <a:tr h="894860">
                <a:tc>
                  <a:txBody>
                    <a:bodyPr/>
                    <a:lstStyle/>
                    <a:p>
                      <a:r>
                        <a:rPr lang="fr-FR" dirty="0"/>
                        <a:t>Nombre d’étudiants pour une place assise en amphithéâtre dans les universités publiques</a:t>
                      </a:r>
                    </a:p>
                  </a:txBody>
                  <a:tcPr/>
                </a:tc>
                <a:tc>
                  <a:txBody>
                    <a:bodyPr/>
                    <a:lstStyle/>
                    <a:p>
                      <a:r>
                        <a:rPr lang="fr-FR" dirty="0"/>
                        <a:t>Nombre</a:t>
                      </a:r>
                      <a:r>
                        <a:rPr lang="fr-FR" baseline="0" dirty="0"/>
                        <a:t> d’étudiants divisé par  le nombre de places assises dans les </a:t>
                      </a:r>
                      <a:r>
                        <a:rPr lang="fr-FR" dirty="0"/>
                        <a:t>amphithéâtres </a:t>
                      </a:r>
                      <a:r>
                        <a:rPr lang="fr-FR" baseline="0" dirty="0"/>
                        <a:t>par université publique</a:t>
                      </a:r>
                      <a:endParaRPr lang="fr-FR" dirty="0"/>
                    </a:p>
                  </a:txBody>
                  <a:tcPr/>
                </a:tc>
                <a:extLst>
                  <a:ext uri="{0D108BD9-81ED-4DB2-BD59-A6C34878D82A}">
                    <a16:rowId xmlns:a16="http://schemas.microsoft.com/office/drawing/2014/main" val="10003"/>
                  </a:ext>
                </a:extLst>
              </a:tr>
              <a:tr h="1101076">
                <a:tc>
                  <a:txBody>
                    <a:bodyPr/>
                    <a:lstStyle/>
                    <a:p>
                      <a:endParaRPr lang="fr-FR" dirty="0"/>
                    </a:p>
                    <a:p>
                      <a:r>
                        <a:rPr lang="fr-FR" dirty="0"/>
                        <a:t>Taux d’occupation des locaux</a:t>
                      </a:r>
                    </a:p>
                  </a:txBody>
                  <a:tcPr/>
                </a:tc>
                <a:tc>
                  <a:txBody>
                    <a:bodyPr/>
                    <a:lstStyle/>
                    <a:p>
                      <a:r>
                        <a:rPr kumimoji="0" lang="fr-FR" sz="1800" kern="1200" dirty="0">
                          <a:solidFill>
                            <a:schemeClr val="dk1"/>
                          </a:solidFill>
                          <a:latin typeface="+mn-lt"/>
                          <a:ea typeface="+mn-ea"/>
                          <a:cs typeface="+mn-cs"/>
                        </a:rPr>
                        <a:t>Durée totale d’utilisation réelle des locaux, divisé par le nombre de local, le tout divisé par la durée d’utilisation théorique d’un local</a:t>
                      </a:r>
                      <a:r>
                        <a:rPr kumimoji="0" lang="fr-FR" sz="1800" kern="1200" baseline="0" dirty="0">
                          <a:solidFill>
                            <a:schemeClr val="dk1"/>
                          </a:solidFill>
                          <a:latin typeface="+mn-lt"/>
                          <a:ea typeface="+mn-ea"/>
                          <a:cs typeface="+mn-cs"/>
                        </a:rPr>
                        <a:t> pendant</a:t>
                      </a:r>
                      <a:r>
                        <a:rPr kumimoji="0" lang="fr-FR" sz="1800" kern="1200" dirty="0">
                          <a:solidFill>
                            <a:schemeClr val="dk1"/>
                          </a:solidFill>
                          <a:latin typeface="+mn-lt"/>
                          <a:ea typeface="+mn-ea"/>
                          <a:cs typeface="+mn-cs"/>
                        </a:rPr>
                        <a:t> une année académique</a:t>
                      </a:r>
                      <a:endParaRPr lang="fr-FR" dirty="0"/>
                    </a:p>
                  </a:txBody>
                  <a:tcPr/>
                </a:tc>
                <a:extLst>
                  <a:ext uri="{0D108BD9-81ED-4DB2-BD59-A6C34878D82A}">
                    <a16:rowId xmlns:a16="http://schemas.microsoft.com/office/drawing/2014/main" val="10004"/>
                  </a:ext>
                </a:extLst>
              </a:tr>
            </a:tbl>
          </a:graphicData>
        </a:graphic>
      </p:graphicFrame>
      <p:sp>
        <p:nvSpPr>
          <p:cNvPr id="3" name="Espace réservé du numéro de diapositive 2"/>
          <p:cNvSpPr>
            <a:spLocks noGrp="1"/>
          </p:cNvSpPr>
          <p:nvPr>
            <p:ph type="sldNum" sz="quarter" idx="12"/>
          </p:nvPr>
        </p:nvSpPr>
        <p:spPr/>
        <p:txBody>
          <a:bodyPr/>
          <a:lstStyle/>
          <a:p>
            <a:fld id="{406BD97B-727F-48C6-ADE2-1F8C5F171D82}" type="slidenum">
              <a:rPr lang="fr-FR" smtClean="0"/>
              <a:pPr/>
              <a:t>31</a:t>
            </a:fld>
            <a:endParaRPr lang="fr-FR"/>
          </a:p>
        </p:txBody>
      </p:sp>
      <p:sp>
        <p:nvSpPr>
          <p:cNvPr id="5" name="Espace réservé de la date 4"/>
          <p:cNvSpPr>
            <a:spLocks noGrp="1"/>
          </p:cNvSpPr>
          <p:nvPr>
            <p:ph type="dt" sz="half" idx="10"/>
          </p:nvPr>
        </p:nvSpPr>
        <p:spPr/>
        <p:txBody>
          <a:bodyPr/>
          <a:lstStyle/>
          <a:p>
            <a:fld id="{6D16A987-13FE-45DE-844E-249465ABF676}" type="datetime1">
              <a:rPr lang="fr-FR" smtClean="0"/>
              <a:t>30/11/2016</a:t>
            </a:fld>
            <a:endParaRPr lang="fr-F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476672"/>
            <a:ext cx="8175852" cy="568852"/>
          </a:xfrm>
        </p:spPr>
        <p:txBody>
          <a:bodyPr>
            <a:normAutofit/>
          </a:bodyPr>
          <a:lstStyle/>
          <a:p>
            <a:pPr lvl="1" algn="l" rtl="0">
              <a:spcBef>
                <a:spcPct val="0"/>
              </a:spcBef>
            </a:pPr>
            <a:r>
              <a:rPr lang="fr-FR" sz="2800" b="1" kern="1200" dirty="0">
                <a:solidFill>
                  <a:schemeClr val="accent1"/>
                </a:solidFill>
                <a:latin typeface="+mj-lt"/>
                <a:ea typeface="+mj-ea"/>
                <a:cs typeface="+mj-cs"/>
              </a:rPr>
              <a:t>Thème 6: Infrastructure et œuvres Universitaires</a:t>
            </a:r>
            <a:endParaRPr lang="fr-FR" sz="2800" dirty="0">
              <a:solidFill>
                <a:schemeClr val="accent1"/>
              </a:solidFill>
            </a:endParaRPr>
          </a:p>
        </p:txBody>
      </p:sp>
      <p:sp>
        <p:nvSpPr>
          <p:cNvPr id="4" name="Titre 1"/>
          <p:cNvSpPr txBox="1">
            <a:spLocks/>
          </p:cNvSpPr>
          <p:nvPr/>
        </p:nvSpPr>
        <p:spPr>
          <a:xfrm>
            <a:off x="509558" y="1053224"/>
            <a:ext cx="8229600" cy="489790"/>
          </a:xfrm>
          <a:prstGeom prst="rect">
            <a:avLst/>
          </a:prstGeom>
        </p:spPr>
        <p:txBody>
          <a:bodyPr vert="horz" lIns="0" rIns="0" bIns="0" anchor="b">
            <a:noAutofit/>
          </a:bodyPr>
          <a:lstStyle/>
          <a:p>
            <a:pPr marL="0" marR="0" lvl="1" indent="0" algn="l" defTabSz="914400" rtl="0" eaLnBrk="1" fontAlgn="auto" latinLnBrk="0" hangingPunct="1">
              <a:lnSpc>
                <a:spcPct val="100000"/>
              </a:lnSpc>
              <a:spcBef>
                <a:spcPct val="0"/>
              </a:spcBef>
              <a:spcAft>
                <a:spcPts val="0"/>
              </a:spcAft>
              <a:buClrTx/>
              <a:buSzTx/>
              <a:buFontTx/>
              <a:buNone/>
              <a:tabLst/>
              <a:defRPr/>
            </a:pPr>
            <a:r>
              <a:rPr kumimoji="0" lang="fr-FR" sz="2800" b="1" i="0" u="none" strike="noStrike" kern="1200" cap="none" spc="0" normalizeH="0" baseline="0" noProof="0" dirty="0">
                <a:ln>
                  <a:noFill/>
                </a:ln>
                <a:effectLst/>
                <a:uLnTx/>
                <a:uFillTx/>
                <a:latin typeface="+mj-lt"/>
                <a:ea typeface="+mj-ea"/>
                <a:cs typeface="+mj-cs"/>
              </a:rPr>
              <a:t>La liste</a:t>
            </a:r>
            <a:r>
              <a:rPr kumimoji="0" lang="fr-FR" sz="2800" b="1" i="0" u="none" strike="noStrike" kern="1200" cap="none" spc="0" normalizeH="0" noProof="0" dirty="0">
                <a:ln>
                  <a:noFill/>
                </a:ln>
                <a:effectLst/>
                <a:uLnTx/>
                <a:uFillTx/>
                <a:latin typeface="+mj-lt"/>
                <a:ea typeface="+mj-ea"/>
                <a:cs typeface="+mj-cs"/>
              </a:rPr>
              <a:t> des </a:t>
            </a:r>
            <a:r>
              <a:rPr lang="fr-FR" sz="2800" b="1" dirty="0">
                <a:latin typeface="+mj-lt"/>
                <a:ea typeface="+mj-ea"/>
                <a:cs typeface="+mj-cs"/>
              </a:rPr>
              <a:t>25</a:t>
            </a:r>
            <a:r>
              <a:rPr kumimoji="0" lang="fr-FR" sz="2800" b="1" i="0" u="none" strike="noStrike" kern="1200" cap="none" spc="0" normalizeH="0" noProof="0" dirty="0">
                <a:ln>
                  <a:noFill/>
                </a:ln>
                <a:effectLst/>
                <a:uLnTx/>
                <a:uFillTx/>
                <a:latin typeface="+mj-lt"/>
                <a:ea typeface="+mj-ea"/>
                <a:cs typeface="+mj-cs"/>
              </a:rPr>
              <a:t> tableaux se présente comme suit:</a:t>
            </a:r>
            <a:endParaRPr kumimoji="0" lang="fr-FR" sz="2800" b="0" i="0" u="none" strike="noStrike" kern="0" cap="none" spc="0" normalizeH="0" baseline="0" noProof="0" dirty="0">
              <a:ln>
                <a:noFill/>
              </a:ln>
              <a:effectLst/>
              <a:uLnTx/>
              <a:uFillTx/>
            </a:endParaRPr>
          </a:p>
        </p:txBody>
      </p:sp>
      <p:graphicFrame>
        <p:nvGraphicFramePr>
          <p:cNvPr id="5" name="Tableau 4"/>
          <p:cNvGraphicFramePr>
            <a:graphicFrameLocks noGrp="1"/>
          </p:cNvGraphicFramePr>
          <p:nvPr/>
        </p:nvGraphicFramePr>
        <p:xfrm>
          <a:off x="285720" y="1785925"/>
          <a:ext cx="8429684" cy="3017687"/>
        </p:xfrm>
        <a:graphic>
          <a:graphicData uri="http://schemas.openxmlformats.org/drawingml/2006/table">
            <a:tbl>
              <a:tblPr/>
              <a:tblGrid>
                <a:gridCol w="1273812">
                  <a:extLst>
                    <a:ext uri="{9D8B030D-6E8A-4147-A177-3AD203B41FA5}">
                      <a16:colId xmlns:a16="http://schemas.microsoft.com/office/drawing/2014/main" val="20000"/>
                    </a:ext>
                  </a:extLst>
                </a:gridCol>
                <a:gridCol w="7155872">
                  <a:extLst>
                    <a:ext uri="{9D8B030D-6E8A-4147-A177-3AD203B41FA5}">
                      <a16:colId xmlns:a16="http://schemas.microsoft.com/office/drawing/2014/main" val="20001"/>
                    </a:ext>
                  </a:extLst>
                </a:gridCol>
              </a:tblGrid>
              <a:tr h="625174">
                <a:tc>
                  <a:txBody>
                    <a:bodyPr/>
                    <a:lstStyle/>
                    <a:p>
                      <a:pPr>
                        <a:lnSpc>
                          <a:spcPct val="115000"/>
                        </a:lnSpc>
                        <a:spcAft>
                          <a:spcPts val="0"/>
                        </a:spcAft>
                      </a:pPr>
                      <a:r>
                        <a:rPr lang="fr-FR" sz="1800" dirty="0">
                          <a:latin typeface="+mj-lt"/>
                          <a:ea typeface="Calibri"/>
                          <a:cs typeface="Times New Roman"/>
                        </a:rPr>
                        <a:t>Tableau 7. 1</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a:latin typeface="+mj-lt"/>
                          <a:ea typeface="Calibri"/>
                          <a:cs typeface="Times New Roman"/>
                        </a:rPr>
                        <a:t> Nombre et capacité d’accueil des salles de formation par nature et selon le type d’établissement</a:t>
                      </a:r>
                      <a:r>
                        <a:rPr lang="fr-FR" sz="1800" b="1">
                          <a:latin typeface="+mj-lt"/>
                          <a:ea typeface="Calibri"/>
                          <a:cs typeface="Times New Roman"/>
                        </a:rPr>
                        <a:t> </a:t>
                      </a:r>
                      <a:endParaRPr lang="fr-FR" sz="180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25172">
                <a:tc>
                  <a:txBody>
                    <a:bodyPr/>
                    <a:lstStyle/>
                    <a:p>
                      <a:pPr>
                        <a:lnSpc>
                          <a:spcPct val="115000"/>
                        </a:lnSpc>
                        <a:spcAft>
                          <a:spcPts val="0"/>
                        </a:spcAft>
                      </a:pPr>
                      <a:r>
                        <a:rPr lang="fr-FR" sz="1800" dirty="0">
                          <a:latin typeface="+mj-lt"/>
                          <a:ea typeface="Calibri"/>
                          <a:cs typeface="Times New Roman"/>
                        </a:rPr>
                        <a:t>Tableau 7. 2</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a:latin typeface="+mj-lt"/>
                          <a:ea typeface="Calibri"/>
                          <a:cs typeface="Times New Roman"/>
                        </a:rPr>
                        <a:t> Nombre et capacité d’accueil des salles de formation par nature et selon le type et le statut de l’établissement</a:t>
                      </a:r>
                      <a:r>
                        <a:rPr lang="fr-FR" sz="1800" b="1">
                          <a:latin typeface="+mj-lt"/>
                          <a:ea typeface="Calibri"/>
                          <a:cs typeface="Times New Roman"/>
                        </a:rPr>
                        <a:t> </a:t>
                      </a:r>
                      <a:endParaRPr lang="fr-FR" sz="180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25172">
                <a:tc>
                  <a:txBody>
                    <a:bodyPr/>
                    <a:lstStyle/>
                    <a:p>
                      <a:pPr>
                        <a:lnSpc>
                          <a:spcPct val="115000"/>
                        </a:lnSpc>
                        <a:spcAft>
                          <a:spcPts val="0"/>
                        </a:spcAft>
                      </a:pPr>
                      <a:r>
                        <a:rPr lang="fr-FR" sz="1800">
                          <a:latin typeface="+mj-lt"/>
                          <a:ea typeface="Calibri"/>
                          <a:cs typeface="Times New Roman"/>
                        </a:rPr>
                        <a:t>Tableau 7. 3</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Locaux administratifs, bibliothèques et salle internet selon le statut de l’établissement</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47318">
                <a:tc>
                  <a:txBody>
                    <a:bodyPr/>
                    <a:lstStyle/>
                    <a:p>
                      <a:pPr>
                        <a:lnSpc>
                          <a:spcPct val="115000"/>
                        </a:lnSpc>
                        <a:spcAft>
                          <a:spcPts val="0"/>
                        </a:spcAft>
                      </a:pPr>
                      <a:r>
                        <a:rPr lang="fr-FR" sz="1800">
                          <a:latin typeface="+mj-lt"/>
                          <a:ea typeface="Calibri"/>
                          <a:cs typeface="Times New Roman"/>
                        </a:rPr>
                        <a:t>Tableau 7. 4</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Locaux des universités publiques par type de salle et par établissement</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47318">
                <a:tc>
                  <a:txBody>
                    <a:bodyPr/>
                    <a:lstStyle/>
                    <a:p>
                      <a:pPr>
                        <a:lnSpc>
                          <a:spcPct val="115000"/>
                        </a:lnSpc>
                        <a:spcAft>
                          <a:spcPts val="0"/>
                        </a:spcAft>
                      </a:pPr>
                      <a:r>
                        <a:rPr lang="fr-FR" sz="1800">
                          <a:latin typeface="+mj-lt"/>
                          <a:ea typeface="Calibri"/>
                          <a:cs typeface="Times New Roman"/>
                        </a:rPr>
                        <a:t>Tableau 7. 5</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Locaux des universités privées  par type de salle et par établissement</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30243">
                <a:tc>
                  <a:txBody>
                    <a:bodyPr/>
                    <a:lstStyle/>
                    <a:p>
                      <a:pPr>
                        <a:lnSpc>
                          <a:spcPct val="115000"/>
                        </a:lnSpc>
                        <a:spcAft>
                          <a:spcPts val="0"/>
                        </a:spcAft>
                      </a:pPr>
                      <a:r>
                        <a:rPr lang="fr-FR" sz="1800">
                          <a:latin typeface="+mj-lt"/>
                          <a:ea typeface="Calibri"/>
                          <a:cs typeface="Times New Roman"/>
                        </a:rPr>
                        <a:t>Tableau 7. 6</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Locaux des grandes écoles privées par type de salle et par établissement</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 name="Espace réservé du numéro de diapositive 2"/>
          <p:cNvSpPr>
            <a:spLocks noGrp="1"/>
          </p:cNvSpPr>
          <p:nvPr>
            <p:ph type="sldNum" sz="quarter" idx="12"/>
          </p:nvPr>
        </p:nvSpPr>
        <p:spPr/>
        <p:txBody>
          <a:bodyPr/>
          <a:lstStyle/>
          <a:p>
            <a:fld id="{406BD97B-727F-48C6-ADE2-1F8C5F171D82}" type="slidenum">
              <a:rPr lang="fr-FR" smtClean="0"/>
              <a:pPr/>
              <a:t>32</a:t>
            </a:fld>
            <a:endParaRPr lang="fr-FR"/>
          </a:p>
        </p:txBody>
      </p:sp>
      <p:sp>
        <p:nvSpPr>
          <p:cNvPr id="6" name="Espace réservé de la date 5"/>
          <p:cNvSpPr>
            <a:spLocks noGrp="1"/>
          </p:cNvSpPr>
          <p:nvPr>
            <p:ph type="dt" sz="half" idx="10"/>
          </p:nvPr>
        </p:nvSpPr>
        <p:spPr/>
        <p:txBody>
          <a:bodyPr/>
          <a:lstStyle/>
          <a:p>
            <a:fld id="{EF0A141B-1E49-49BC-8A4B-66D0C00B5069}" type="datetime1">
              <a:rPr lang="fr-FR" smtClean="0"/>
              <a:t>30/11/2016</a:t>
            </a:fld>
            <a:endParaRPr lang="fr-F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428604"/>
            <a:ext cx="8463884" cy="1143000"/>
          </a:xfrm>
        </p:spPr>
        <p:txBody>
          <a:bodyPr>
            <a:noAutofit/>
          </a:bodyPr>
          <a:lstStyle/>
          <a:p>
            <a:pPr lvl="1" algn="ctr" rtl="0">
              <a:spcBef>
                <a:spcPct val="0"/>
              </a:spcBef>
            </a:pPr>
            <a:r>
              <a:rPr lang="fr-FR" sz="3200" b="1" kern="1200" dirty="0">
                <a:solidFill>
                  <a:schemeClr val="accent1"/>
                </a:solidFill>
                <a:latin typeface="+mj-lt"/>
                <a:ea typeface="+mj-ea"/>
                <a:cs typeface="+mj-cs"/>
              </a:rPr>
              <a:t>Thème 6: Infrastructure et œuvres Universitaires (suite)</a:t>
            </a:r>
            <a:endParaRPr lang="fr-FR" sz="3200" dirty="0">
              <a:solidFill>
                <a:schemeClr val="accent1"/>
              </a:solidFill>
            </a:endParaRPr>
          </a:p>
        </p:txBody>
      </p:sp>
      <p:graphicFrame>
        <p:nvGraphicFramePr>
          <p:cNvPr id="4" name="Tableau 3"/>
          <p:cNvGraphicFramePr>
            <a:graphicFrameLocks noGrp="1"/>
          </p:cNvGraphicFramePr>
          <p:nvPr/>
        </p:nvGraphicFramePr>
        <p:xfrm>
          <a:off x="428596" y="1928802"/>
          <a:ext cx="8286808" cy="4429154"/>
        </p:xfrm>
        <a:graphic>
          <a:graphicData uri="http://schemas.openxmlformats.org/drawingml/2006/table">
            <a:tbl>
              <a:tblPr/>
              <a:tblGrid>
                <a:gridCol w="1551116">
                  <a:extLst>
                    <a:ext uri="{9D8B030D-6E8A-4147-A177-3AD203B41FA5}">
                      <a16:colId xmlns:a16="http://schemas.microsoft.com/office/drawing/2014/main" val="20000"/>
                    </a:ext>
                  </a:extLst>
                </a:gridCol>
                <a:gridCol w="6735692">
                  <a:extLst>
                    <a:ext uri="{9D8B030D-6E8A-4147-A177-3AD203B41FA5}">
                      <a16:colId xmlns:a16="http://schemas.microsoft.com/office/drawing/2014/main" val="20001"/>
                    </a:ext>
                  </a:extLst>
                </a:gridCol>
              </a:tblGrid>
              <a:tr h="697369">
                <a:tc>
                  <a:txBody>
                    <a:bodyPr/>
                    <a:lstStyle/>
                    <a:p>
                      <a:pPr>
                        <a:lnSpc>
                          <a:spcPct val="115000"/>
                        </a:lnSpc>
                        <a:spcAft>
                          <a:spcPts val="0"/>
                        </a:spcAft>
                      </a:pPr>
                      <a:r>
                        <a:rPr lang="fr-FR" sz="1800" dirty="0">
                          <a:latin typeface="+mj-lt"/>
                          <a:ea typeface="Calibri"/>
                          <a:cs typeface="Times New Roman"/>
                        </a:rPr>
                        <a:t>Tableau 7. 7</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Locaux par type et statut d’établissement selon le type de propriété</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97369">
                <a:tc>
                  <a:txBody>
                    <a:bodyPr/>
                    <a:lstStyle/>
                    <a:p>
                      <a:pPr>
                        <a:lnSpc>
                          <a:spcPct val="115000"/>
                        </a:lnSpc>
                        <a:spcAft>
                          <a:spcPts val="0"/>
                        </a:spcAft>
                      </a:pPr>
                      <a:r>
                        <a:rPr lang="fr-FR" sz="1800">
                          <a:latin typeface="+mj-lt"/>
                          <a:ea typeface="Calibri"/>
                          <a:cs typeface="Times New Roman"/>
                        </a:rPr>
                        <a:t>Tableau 7. 8</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Locaux par type et statut d’établissement selon le type d’aération</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31951">
                <a:tc>
                  <a:txBody>
                    <a:bodyPr/>
                    <a:lstStyle/>
                    <a:p>
                      <a:pPr>
                        <a:lnSpc>
                          <a:spcPct val="115000"/>
                        </a:lnSpc>
                        <a:spcAft>
                          <a:spcPts val="0"/>
                        </a:spcAft>
                      </a:pPr>
                      <a:r>
                        <a:rPr lang="fr-FR" sz="1800">
                          <a:latin typeface="+mj-lt"/>
                          <a:ea typeface="Calibri"/>
                          <a:cs typeface="Times New Roman"/>
                        </a:rPr>
                        <a:t>Tableau 7. 9</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Équipements fonctionnels dans les universités et grandes écoles selon le type d’usage</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34155">
                <a:tc>
                  <a:txBody>
                    <a:bodyPr/>
                    <a:lstStyle/>
                    <a:p>
                      <a:pPr>
                        <a:lnSpc>
                          <a:spcPct val="115000"/>
                        </a:lnSpc>
                        <a:spcAft>
                          <a:spcPts val="0"/>
                        </a:spcAft>
                      </a:pPr>
                      <a:r>
                        <a:rPr lang="fr-FR" sz="1800">
                          <a:latin typeface="+mj-lt"/>
                          <a:ea typeface="Calibri"/>
                          <a:cs typeface="Times New Roman"/>
                        </a:rPr>
                        <a:t>Tableau 7. 10</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Équipements fonctionnels dans les universités selon le type d’usage</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734155">
                <a:tc>
                  <a:txBody>
                    <a:bodyPr/>
                    <a:lstStyle/>
                    <a:p>
                      <a:pPr>
                        <a:lnSpc>
                          <a:spcPct val="115000"/>
                        </a:lnSpc>
                        <a:spcAft>
                          <a:spcPts val="0"/>
                        </a:spcAft>
                      </a:pPr>
                      <a:r>
                        <a:rPr lang="fr-FR" sz="1800">
                          <a:latin typeface="+mj-lt"/>
                          <a:ea typeface="Calibri"/>
                          <a:cs typeface="Times New Roman"/>
                        </a:rPr>
                        <a:t>Tableau 7. 11</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Équipements fonctionnels dans les grandes écoles selon le type d’usage</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734155">
                <a:tc>
                  <a:txBody>
                    <a:bodyPr/>
                    <a:lstStyle/>
                    <a:p>
                      <a:pPr>
                        <a:lnSpc>
                          <a:spcPct val="115000"/>
                        </a:lnSpc>
                        <a:spcAft>
                          <a:spcPts val="0"/>
                        </a:spcAft>
                      </a:pPr>
                      <a:r>
                        <a:rPr lang="fr-FR" sz="1800">
                          <a:latin typeface="+mj-lt"/>
                          <a:ea typeface="Calibri"/>
                          <a:cs typeface="Times New Roman"/>
                        </a:rPr>
                        <a:t>Tableau 7. 12</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Nombre de micro-ordinateurs fonctionnels dans les universités par établissement</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 name="Espace réservé du numéro de diapositive 2"/>
          <p:cNvSpPr>
            <a:spLocks noGrp="1"/>
          </p:cNvSpPr>
          <p:nvPr>
            <p:ph type="sldNum" sz="quarter" idx="12"/>
          </p:nvPr>
        </p:nvSpPr>
        <p:spPr/>
        <p:txBody>
          <a:bodyPr/>
          <a:lstStyle/>
          <a:p>
            <a:fld id="{406BD97B-727F-48C6-ADE2-1F8C5F171D82}" type="slidenum">
              <a:rPr lang="fr-FR" smtClean="0"/>
              <a:pPr/>
              <a:t>33</a:t>
            </a:fld>
            <a:endParaRPr lang="fr-FR"/>
          </a:p>
        </p:txBody>
      </p:sp>
      <p:sp>
        <p:nvSpPr>
          <p:cNvPr id="5" name="Espace réservé de la date 4"/>
          <p:cNvSpPr>
            <a:spLocks noGrp="1"/>
          </p:cNvSpPr>
          <p:nvPr>
            <p:ph type="dt" sz="half" idx="10"/>
          </p:nvPr>
        </p:nvSpPr>
        <p:spPr/>
        <p:txBody>
          <a:bodyPr/>
          <a:lstStyle/>
          <a:p>
            <a:fld id="{F65F879B-F304-4367-A831-27C3569BE525}" type="datetime1">
              <a:rPr lang="fr-FR" smtClean="0"/>
              <a:t>30/11/2016</a:t>
            </a:fld>
            <a:endParaRPr lang="fr-F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14290"/>
            <a:ext cx="8229600" cy="1143000"/>
          </a:xfrm>
        </p:spPr>
        <p:txBody>
          <a:bodyPr>
            <a:noAutofit/>
          </a:bodyPr>
          <a:lstStyle/>
          <a:p>
            <a:pPr lvl="1" algn="l" rtl="0">
              <a:spcBef>
                <a:spcPct val="0"/>
              </a:spcBef>
            </a:pPr>
            <a:r>
              <a:rPr lang="fr-FR" sz="3200" b="1" kern="1200" dirty="0">
                <a:solidFill>
                  <a:schemeClr val="accent1"/>
                </a:solidFill>
                <a:latin typeface="+mj-lt"/>
                <a:ea typeface="+mj-ea"/>
                <a:cs typeface="+mj-cs"/>
              </a:rPr>
              <a:t>Thème 6: Infrastructure et œuvres</a:t>
            </a:r>
            <a:br>
              <a:rPr lang="fr-FR" sz="3200" b="1" kern="1200" dirty="0">
                <a:solidFill>
                  <a:schemeClr val="accent1"/>
                </a:solidFill>
                <a:latin typeface="+mj-lt"/>
                <a:ea typeface="+mj-ea"/>
                <a:cs typeface="+mj-cs"/>
              </a:rPr>
            </a:br>
            <a:r>
              <a:rPr lang="fr-FR" sz="3200" b="1" kern="1200" dirty="0">
                <a:solidFill>
                  <a:schemeClr val="accent1"/>
                </a:solidFill>
                <a:latin typeface="+mj-lt"/>
                <a:ea typeface="+mj-ea"/>
                <a:cs typeface="+mj-cs"/>
              </a:rPr>
              <a:t>Universitaires (suite)</a:t>
            </a:r>
            <a:endParaRPr lang="fr-FR" sz="3200" dirty="0">
              <a:solidFill>
                <a:schemeClr val="accent1"/>
              </a:solidFill>
            </a:endParaRPr>
          </a:p>
        </p:txBody>
      </p:sp>
      <p:graphicFrame>
        <p:nvGraphicFramePr>
          <p:cNvPr id="4" name="Tableau 3"/>
          <p:cNvGraphicFramePr>
            <a:graphicFrameLocks noGrp="1"/>
          </p:cNvGraphicFramePr>
          <p:nvPr/>
        </p:nvGraphicFramePr>
        <p:xfrm>
          <a:off x="500034" y="1643050"/>
          <a:ext cx="8072494" cy="4643469"/>
        </p:xfrm>
        <a:graphic>
          <a:graphicData uri="http://schemas.openxmlformats.org/drawingml/2006/table">
            <a:tbl>
              <a:tblPr/>
              <a:tblGrid>
                <a:gridCol w="1535774">
                  <a:extLst>
                    <a:ext uri="{9D8B030D-6E8A-4147-A177-3AD203B41FA5}">
                      <a16:colId xmlns:a16="http://schemas.microsoft.com/office/drawing/2014/main" val="20000"/>
                    </a:ext>
                  </a:extLst>
                </a:gridCol>
                <a:gridCol w="6536720">
                  <a:extLst>
                    <a:ext uri="{9D8B030D-6E8A-4147-A177-3AD203B41FA5}">
                      <a16:colId xmlns:a16="http://schemas.microsoft.com/office/drawing/2014/main" val="20001"/>
                    </a:ext>
                  </a:extLst>
                </a:gridCol>
              </a:tblGrid>
              <a:tr h="844267">
                <a:tc>
                  <a:txBody>
                    <a:bodyPr/>
                    <a:lstStyle/>
                    <a:p>
                      <a:pPr>
                        <a:lnSpc>
                          <a:spcPct val="115000"/>
                        </a:lnSpc>
                        <a:spcAft>
                          <a:spcPts val="0"/>
                        </a:spcAft>
                      </a:pPr>
                      <a:r>
                        <a:rPr lang="fr-FR" sz="1800" dirty="0">
                          <a:latin typeface="+mj-lt"/>
                          <a:ea typeface="Calibri"/>
                          <a:cs typeface="Times New Roman"/>
                        </a:rPr>
                        <a:t>Tableau 7. 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Nombre de micro-ordinateurs fonctionnels dans les grandes écoles privées  par établissement</a:t>
                      </a:r>
                      <a:r>
                        <a:rPr lang="fr-FR" sz="1800" b="1" dirty="0">
                          <a:latin typeface="+mj-lt"/>
                          <a:ea typeface="Calibri"/>
                          <a:cs typeface="Times New Roman"/>
                        </a:rPr>
                        <a:t> </a:t>
                      </a:r>
                      <a:endParaRPr lang="fr-FR" sz="18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266401">
                <a:tc>
                  <a:txBody>
                    <a:bodyPr/>
                    <a:lstStyle/>
                    <a:p>
                      <a:pPr>
                        <a:lnSpc>
                          <a:spcPct val="115000"/>
                        </a:lnSpc>
                        <a:spcAft>
                          <a:spcPts val="0"/>
                        </a:spcAft>
                      </a:pPr>
                      <a:r>
                        <a:rPr lang="fr-FR" sz="1800">
                          <a:latin typeface="+mj-lt"/>
                          <a:ea typeface="Calibri"/>
                          <a:cs typeface="Times New Roman"/>
                        </a:rPr>
                        <a:t>Tableau 7. 14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Nombre d’ordinateurs connectés à internet et capacité d’accueil dans les bibliothèques des universités et grandes écoles par établissement</a:t>
                      </a:r>
                      <a:r>
                        <a:rPr lang="fr-FR" sz="1800" b="1" dirty="0">
                          <a:latin typeface="+mj-lt"/>
                          <a:ea typeface="Calibri"/>
                          <a:cs typeface="Times New Roman"/>
                        </a:rPr>
                        <a:t> </a:t>
                      </a:r>
                      <a:endParaRPr lang="fr-FR" sz="18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44267">
                <a:tc>
                  <a:txBody>
                    <a:bodyPr/>
                    <a:lstStyle/>
                    <a:p>
                      <a:pPr>
                        <a:lnSpc>
                          <a:spcPct val="115000"/>
                        </a:lnSpc>
                        <a:spcAft>
                          <a:spcPts val="0"/>
                        </a:spcAft>
                      </a:pPr>
                      <a:r>
                        <a:rPr lang="fr-FR" sz="1800">
                          <a:latin typeface="+mj-lt"/>
                          <a:ea typeface="Calibri"/>
                          <a:cs typeface="Times New Roman"/>
                        </a:rPr>
                        <a:t>Tableau 7. 15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Nombre d’ouvrages dans les bibliothèques des universités et grandes écoles selon le type et le statut d’établissement</a:t>
                      </a:r>
                      <a:r>
                        <a:rPr lang="fr-FR" sz="1800" b="1" dirty="0">
                          <a:latin typeface="+mj-lt"/>
                          <a:ea typeface="Calibri"/>
                          <a:cs typeface="Times New Roman"/>
                        </a:rPr>
                        <a:t> </a:t>
                      </a:r>
                      <a:endParaRPr lang="fr-FR" sz="18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44267">
                <a:tc>
                  <a:txBody>
                    <a:bodyPr/>
                    <a:lstStyle/>
                    <a:p>
                      <a:pPr>
                        <a:lnSpc>
                          <a:spcPct val="115000"/>
                        </a:lnSpc>
                        <a:spcAft>
                          <a:spcPts val="0"/>
                        </a:spcAft>
                      </a:pPr>
                      <a:r>
                        <a:rPr lang="fr-FR" sz="1800">
                          <a:latin typeface="+mj-lt"/>
                          <a:ea typeface="Calibri"/>
                          <a:cs typeface="Times New Roman"/>
                        </a:rPr>
                        <a:t>Tableau 7. 16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Nombre d’ouvrages dans les bibliothèques des universités, par établissement selon le type et le statut d’établissement</a:t>
                      </a:r>
                      <a:r>
                        <a:rPr lang="fr-FR" sz="1800" b="1" dirty="0">
                          <a:latin typeface="+mj-lt"/>
                          <a:ea typeface="Calibri"/>
                          <a:cs typeface="Times New Roman"/>
                        </a:rPr>
                        <a:t> </a:t>
                      </a:r>
                      <a:endParaRPr lang="fr-FR" sz="18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844267">
                <a:tc>
                  <a:txBody>
                    <a:bodyPr/>
                    <a:lstStyle/>
                    <a:p>
                      <a:pPr>
                        <a:lnSpc>
                          <a:spcPct val="115000"/>
                        </a:lnSpc>
                        <a:spcAft>
                          <a:spcPts val="0"/>
                        </a:spcAft>
                      </a:pPr>
                      <a:r>
                        <a:rPr lang="fr-FR" sz="1800">
                          <a:latin typeface="+mj-lt"/>
                          <a:ea typeface="Calibri"/>
                          <a:cs typeface="Times New Roman"/>
                        </a:rPr>
                        <a:t>Tableau 7. 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Nombre d’ouvrages dans les bibliothèques des grandes écoles  par établissements selon le type et le statut d’établissement</a:t>
                      </a:r>
                      <a:r>
                        <a:rPr lang="fr-FR" sz="1800" b="1" dirty="0">
                          <a:latin typeface="+mj-lt"/>
                          <a:ea typeface="Calibri"/>
                          <a:cs typeface="Times New Roman"/>
                        </a:rPr>
                        <a:t> </a:t>
                      </a:r>
                      <a:endParaRPr lang="fr-FR" sz="18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3" name="Espace réservé du numéro de diapositive 2"/>
          <p:cNvSpPr>
            <a:spLocks noGrp="1"/>
          </p:cNvSpPr>
          <p:nvPr>
            <p:ph type="sldNum" sz="quarter" idx="12"/>
          </p:nvPr>
        </p:nvSpPr>
        <p:spPr/>
        <p:txBody>
          <a:bodyPr/>
          <a:lstStyle/>
          <a:p>
            <a:fld id="{406BD97B-727F-48C6-ADE2-1F8C5F171D82}" type="slidenum">
              <a:rPr lang="fr-FR" smtClean="0"/>
              <a:pPr/>
              <a:t>34</a:t>
            </a:fld>
            <a:endParaRPr lang="fr-FR"/>
          </a:p>
        </p:txBody>
      </p:sp>
      <p:sp>
        <p:nvSpPr>
          <p:cNvPr id="5" name="Espace réservé de la date 4"/>
          <p:cNvSpPr>
            <a:spLocks noGrp="1"/>
          </p:cNvSpPr>
          <p:nvPr>
            <p:ph type="dt" sz="half" idx="10"/>
          </p:nvPr>
        </p:nvSpPr>
        <p:spPr/>
        <p:txBody>
          <a:bodyPr/>
          <a:lstStyle/>
          <a:p>
            <a:fld id="{B6C41DED-3D9C-4DA1-A44E-D2824599A5BC}" type="datetime1">
              <a:rPr lang="fr-FR" smtClean="0"/>
              <a:t>30/11/2016</a:t>
            </a:fld>
            <a:endParaRPr lang="fr-F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14290"/>
            <a:ext cx="8229600" cy="1143000"/>
          </a:xfrm>
        </p:spPr>
        <p:txBody>
          <a:bodyPr>
            <a:noAutofit/>
          </a:bodyPr>
          <a:lstStyle/>
          <a:p>
            <a:pPr lvl="1" algn="l" rtl="0">
              <a:spcBef>
                <a:spcPct val="0"/>
              </a:spcBef>
            </a:pPr>
            <a:r>
              <a:rPr lang="fr-FR" sz="3200" b="1" kern="1200" dirty="0">
                <a:solidFill>
                  <a:schemeClr val="accent1"/>
                </a:solidFill>
                <a:latin typeface="+mj-lt"/>
                <a:ea typeface="+mj-ea"/>
                <a:cs typeface="+mj-cs"/>
              </a:rPr>
              <a:t>Thème 6: Infrastructure et œuvres</a:t>
            </a:r>
            <a:br>
              <a:rPr lang="fr-FR" sz="3200" b="1" kern="1200" dirty="0">
                <a:solidFill>
                  <a:schemeClr val="accent1"/>
                </a:solidFill>
                <a:latin typeface="+mj-lt"/>
                <a:ea typeface="+mj-ea"/>
                <a:cs typeface="+mj-cs"/>
              </a:rPr>
            </a:br>
            <a:r>
              <a:rPr lang="fr-FR" sz="3200" b="1" kern="1200" dirty="0">
                <a:solidFill>
                  <a:schemeClr val="accent1"/>
                </a:solidFill>
                <a:latin typeface="+mj-lt"/>
                <a:ea typeface="+mj-ea"/>
                <a:cs typeface="+mj-cs"/>
              </a:rPr>
              <a:t>Universitaires (suite)</a:t>
            </a:r>
            <a:endParaRPr lang="fr-FR" sz="3200" dirty="0">
              <a:solidFill>
                <a:schemeClr val="accent1"/>
              </a:solidFill>
            </a:endParaRPr>
          </a:p>
        </p:txBody>
      </p:sp>
      <p:graphicFrame>
        <p:nvGraphicFramePr>
          <p:cNvPr id="4" name="Tableau 3"/>
          <p:cNvGraphicFramePr>
            <a:graphicFrameLocks noGrp="1"/>
          </p:cNvGraphicFramePr>
          <p:nvPr/>
        </p:nvGraphicFramePr>
        <p:xfrm>
          <a:off x="500034" y="1714488"/>
          <a:ext cx="8143932" cy="4756429"/>
        </p:xfrm>
        <a:graphic>
          <a:graphicData uri="http://schemas.openxmlformats.org/drawingml/2006/table">
            <a:tbl>
              <a:tblPr/>
              <a:tblGrid>
                <a:gridCol w="1551686">
                  <a:extLst>
                    <a:ext uri="{9D8B030D-6E8A-4147-A177-3AD203B41FA5}">
                      <a16:colId xmlns:a16="http://schemas.microsoft.com/office/drawing/2014/main" val="20000"/>
                    </a:ext>
                  </a:extLst>
                </a:gridCol>
                <a:gridCol w="6592246">
                  <a:extLst>
                    <a:ext uri="{9D8B030D-6E8A-4147-A177-3AD203B41FA5}">
                      <a16:colId xmlns:a16="http://schemas.microsoft.com/office/drawing/2014/main" val="20001"/>
                    </a:ext>
                  </a:extLst>
                </a:gridCol>
              </a:tblGrid>
              <a:tr h="762005">
                <a:tc>
                  <a:txBody>
                    <a:bodyPr/>
                    <a:lstStyle/>
                    <a:p>
                      <a:pPr>
                        <a:lnSpc>
                          <a:spcPct val="115000"/>
                        </a:lnSpc>
                        <a:spcAft>
                          <a:spcPts val="0"/>
                        </a:spcAft>
                      </a:pPr>
                      <a:r>
                        <a:rPr lang="fr-FR" sz="1800" dirty="0">
                          <a:latin typeface="+mj-lt"/>
                          <a:ea typeface="Calibri"/>
                          <a:cs typeface="Times New Roman"/>
                        </a:rPr>
                        <a:t>Tableau 7. 18</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a:latin typeface="+mj-lt"/>
                          <a:ea typeface="Calibri"/>
                          <a:cs typeface="Times New Roman"/>
                        </a:rPr>
                        <a:t> Nombre d’ouvrages par domaine d’étude de la CITE dans les universités et grandes écoles selon le type et le statut d’établissement </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62005">
                <a:tc>
                  <a:txBody>
                    <a:bodyPr/>
                    <a:lstStyle/>
                    <a:p>
                      <a:pPr>
                        <a:lnSpc>
                          <a:spcPct val="115000"/>
                        </a:lnSpc>
                        <a:spcAft>
                          <a:spcPts val="0"/>
                        </a:spcAft>
                      </a:pPr>
                      <a:r>
                        <a:rPr lang="fr-FR" sz="1800">
                          <a:latin typeface="+mj-lt"/>
                          <a:ea typeface="Calibri"/>
                          <a:cs typeface="Times New Roman"/>
                        </a:rPr>
                        <a:t>Tableau 7. 19</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Nombre d’ouvrages par domaine d’étude de la CITE dans les universités, par établissements  selon le statut</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62005">
                <a:tc>
                  <a:txBody>
                    <a:bodyPr/>
                    <a:lstStyle/>
                    <a:p>
                      <a:pPr>
                        <a:lnSpc>
                          <a:spcPct val="115000"/>
                        </a:lnSpc>
                        <a:spcAft>
                          <a:spcPts val="0"/>
                        </a:spcAft>
                      </a:pPr>
                      <a:r>
                        <a:rPr lang="fr-FR" sz="1800">
                          <a:latin typeface="+mj-lt"/>
                          <a:ea typeface="Calibri"/>
                          <a:cs typeface="Times New Roman"/>
                        </a:rPr>
                        <a:t>Tableau 7. 20</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Nombre d’ouvrages par domaine d’étude de la CITE dans les grandes écoles, par établissements  selon le statut</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62005">
                <a:tc>
                  <a:txBody>
                    <a:bodyPr/>
                    <a:lstStyle/>
                    <a:p>
                      <a:pPr>
                        <a:lnSpc>
                          <a:spcPct val="115000"/>
                        </a:lnSpc>
                        <a:spcAft>
                          <a:spcPts val="0"/>
                        </a:spcAft>
                      </a:pPr>
                      <a:r>
                        <a:rPr lang="fr-FR" sz="1800">
                          <a:latin typeface="+mj-lt"/>
                          <a:ea typeface="Calibri"/>
                          <a:cs typeface="Times New Roman"/>
                        </a:rPr>
                        <a:t>Tableau 7. 21</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Nombre de chambres, de lits (dont fille) par résidence et par centre des œuvres universitaires</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762005">
                <a:tc>
                  <a:txBody>
                    <a:bodyPr/>
                    <a:lstStyle/>
                    <a:p>
                      <a:pPr>
                        <a:lnSpc>
                          <a:spcPct val="115000"/>
                        </a:lnSpc>
                        <a:spcAft>
                          <a:spcPts val="0"/>
                        </a:spcAft>
                      </a:pPr>
                      <a:r>
                        <a:rPr lang="fr-FR" sz="1800">
                          <a:latin typeface="+mj-lt"/>
                          <a:ea typeface="Calibri"/>
                          <a:cs typeface="Times New Roman"/>
                        </a:rPr>
                        <a:t>Tableau 7. 22</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Demandes de logements par type de demande, par résidence et par centre des œuvres universitaires</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762005">
                <a:tc>
                  <a:txBody>
                    <a:bodyPr/>
                    <a:lstStyle/>
                    <a:p>
                      <a:pPr>
                        <a:lnSpc>
                          <a:spcPct val="115000"/>
                        </a:lnSpc>
                        <a:spcAft>
                          <a:spcPts val="0"/>
                        </a:spcAft>
                      </a:pPr>
                      <a:r>
                        <a:rPr lang="fr-FR" sz="1800">
                          <a:latin typeface="+mj-lt"/>
                          <a:ea typeface="Calibri"/>
                          <a:cs typeface="Times New Roman"/>
                        </a:rPr>
                        <a:t>Tableau 7. 23</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Personnel soignant par corps, par sexe, par résidence et par centre des œuvres universitaires</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 name="Espace réservé du numéro de diapositive 2"/>
          <p:cNvSpPr>
            <a:spLocks noGrp="1"/>
          </p:cNvSpPr>
          <p:nvPr>
            <p:ph type="sldNum" sz="quarter" idx="12"/>
          </p:nvPr>
        </p:nvSpPr>
        <p:spPr/>
        <p:txBody>
          <a:bodyPr/>
          <a:lstStyle/>
          <a:p>
            <a:fld id="{406BD97B-727F-48C6-ADE2-1F8C5F171D82}" type="slidenum">
              <a:rPr lang="fr-FR" smtClean="0"/>
              <a:pPr/>
              <a:t>35</a:t>
            </a:fld>
            <a:endParaRPr lang="fr-FR"/>
          </a:p>
        </p:txBody>
      </p:sp>
      <p:sp>
        <p:nvSpPr>
          <p:cNvPr id="5" name="Espace réservé de la date 4"/>
          <p:cNvSpPr>
            <a:spLocks noGrp="1"/>
          </p:cNvSpPr>
          <p:nvPr>
            <p:ph type="dt" sz="half" idx="10"/>
          </p:nvPr>
        </p:nvSpPr>
        <p:spPr/>
        <p:txBody>
          <a:bodyPr/>
          <a:lstStyle/>
          <a:p>
            <a:fld id="{E62C39D9-B1DF-43C7-92E2-2FE0759E7998}" type="datetime1">
              <a:rPr lang="fr-FR" smtClean="0"/>
              <a:t>30/11/2016</a:t>
            </a:fld>
            <a:endParaRPr lang="fr-F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14290"/>
            <a:ext cx="8229600" cy="1143000"/>
          </a:xfrm>
        </p:spPr>
        <p:txBody>
          <a:bodyPr>
            <a:noAutofit/>
          </a:bodyPr>
          <a:lstStyle/>
          <a:p>
            <a:pPr lvl="1" algn="l" rtl="0">
              <a:spcBef>
                <a:spcPct val="0"/>
              </a:spcBef>
            </a:pPr>
            <a:r>
              <a:rPr lang="fr-FR" sz="3200" b="1" kern="1200" dirty="0">
                <a:solidFill>
                  <a:schemeClr val="accent1"/>
                </a:solidFill>
                <a:latin typeface="+mj-lt"/>
                <a:ea typeface="+mj-ea"/>
                <a:cs typeface="+mj-cs"/>
                <a:hlinkClick r:id="rId2" action="ppaction://hlinkfile"/>
              </a:rPr>
              <a:t>Thème 6</a:t>
            </a:r>
            <a:r>
              <a:rPr lang="fr-FR" sz="3200" b="1" kern="1200" dirty="0">
                <a:solidFill>
                  <a:schemeClr val="accent1"/>
                </a:solidFill>
                <a:latin typeface="+mj-lt"/>
                <a:ea typeface="+mj-ea"/>
                <a:cs typeface="+mj-cs"/>
              </a:rPr>
              <a:t>: Infrastructure et œuvres</a:t>
            </a:r>
            <a:br>
              <a:rPr lang="fr-FR" sz="3200" b="1" kern="1200" dirty="0">
                <a:solidFill>
                  <a:schemeClr val="accent1"/>
                </a:solidFill>
                <a:latin typeface="+mj-lt"/>
                <a:ea typeface="+mj-ea"/>
                <a:cs typeface="+mj-cs"/>
              </a:rPr>
            </a:br>
            <a:r>
              <a:rPr lang="fr-FR" sz="3200" b="1" kern="1200" dirty="0">
                <a:solidFill>
                  <a:schemeClr val="accent1"/>
                </a:solidFill>
                <a:latin typeface="+mj-lt"/>
                <a:ea typeface="+mj-ea"/>
                <a:cs typeface="+mj-cs"/>
              </a:rPr>
              <a:t>Universitaires (suite et fin)</a:t>
            </a:r>
            <a:endParaRPr lang="fr-FR" sz="3200" dirty="0">
              <a:solidFill>
                <a:schemeClr val="accent1"/>
              </a:solidFill>
            </a:endParaRPr>
          </a:p>
        </p:txBody>
      </p:sp>
      <p:graphicFrame>
        <p:nvGraphicFramePr>
          <p:cNvPr id="4" name="Tableau 3"/>
          <p:cNvGraphicFramePr>
            <a:graphicFrameLocks noGrp="1"/>
          </p:cNvGraphicFramePr>
          <p:nvPr/>
        </p:nvGraphicFramePr>
        <p:xfrm>
          <a:off x="285720" y="1571612"/>
          <a:ext cx="8358246" cy="1857388"/>
        </p:xfrm>
        <a:graphic>
          <a:graphicData uri="http://schemas.openxmlformats.org/drawingml/2006/table">
            <a:tbl>
              <a:tblPr/>
              <a:tblGrid>
                <a:gridCol w="1369185">
                  <a:extLst>
                    <a:ext uri="{9D8B030D-6E8A-4147-A177-3AD203B41FA5}">
                      <a16:colId xmlns:a16="http://schemas.microsoft.com/office/drawing/2014/main" val="20000"/>
                    </a:ext>
                  </a:extLst>
                </a:gridCol>
                <a:gridCol w="6989061">
                  <a:extLst>
                    <a:ext uri="{9D8B030D-6E8A-4147-A177-3AD203B41FA5}">
                      <a16:colId xmlns:a16="http://schemas.microsoft.com/office/drawing/2014/main" val="20001"/>
                    </a:ext>
                  </a:extLst>
                </a:gridCol>
              </a:tblGrid>
              <a:tr h="928694">
                <a:tc>
                  <a:txBody>
                    <a:bodyPr/>
                    <a:lstStyle/>
                    <a:p>
                      <a:pPr>
                        <a:lnSpc>
                          <a:spcPct val="115000"/>
                        </a:lnSpc>
                        <a:spcAft>
                          <a:spcPts val="0"/>
                        </a:spcAft>
                      </a:pPr>
                      <a:r>
                        <a:rPr lang="fr-FR" sz="1800" dirty="0">
                          <a:latin typeface="+mj-lt"/>
                          <a:ea typeface="Calibri"/>
                          <a:cs typeface="Times New Roman"/>
                        </a:rPr>
                        <a:t>Tableau 7. 24</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a:latin typeface="+mj-lt"/>
                          <a:ea typeface="Calibri"/>
                          <a:cs typeface="Times New Roman"/>
                        </a:rPr>
                        <a:t> Capacité d’accueil et nombre de plats servis dans les restaurants par résidence et par centre des œuvres universitaires</a:t>
                      </a:r>
                      <a:r>
                        <a:rPr lang="fr-FR" sz="1800" b="1">
                          <a:latin typeface="+mj-lt"/>
                          <a:ea typeface="Calibri"/>
                          <a:cs typeface="Times New Roman"/>
                        </a:rPr>
                        <a:t> </a:t>
                      </a:r>
                      <a:endParaRPr lang="fr-FR" sz="180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28694">
                <a:tc>
                  <a:txBody>
                    <a:bodyPr/>
                    <a:lstStyle/>
                    <a:p>
                      <a:pPr>
                        <a:lnSpc>
                          <a:spcPct val="115000"/>
                        </a:lnSpc>
                        <a:spcAft>
                          <a:spcPts val="0"/>
                        </a:spcAft>
                      </a:pPr>
                      <a:r>
                        <a:rPr lang="fr-FR" sz="1800" dirty="0">
                          <a:latin typeface="+mj-lt"/>
                          <a:ea typeface="Calibri"/>
                          <a:cs typeface="Times New Roman"/>
                        </a:rPr>
                        <a:t>Tableau 7. 25</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Nombre d’aires de jeux par type, par résidence et par centre des œuvres universitaires</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Espace réservé du numéro de diapositive 2"/>
          <p:cNvSpPr>
            <a:spLocks noGrp="1"/>
          </p:cNvSpPr>
          <p:nvPr>
            <p:ph type="sldNum" sz="quarter" idx="12"/>
          </p:nvPr>
        </p:nvSpPr>
        <p:spPr/>
        <p:txBody>
          <a:bodyPr/>
          <a:lstStyle/>
          <a:p>
            <a:fld id="{406BD97B-727F-48C6-ADE2-1F8C5F171D82}" type="slidenum">
              <a:rPr lang="fr-FR" smtClean="0"/>
              <a:pPr/>
              <a:t>36</a:t>
            </a:fld>
            <a:endParaRPr lang="fr-FR"/>
          </a:p>
        </p:txBody>
      </p:sp>
      <p:sp>
        <p:nvSpPr>
          <p:cNvPr id="5" name="Espace réservé de la date 4"/>
          <p:cNvSpPr>
            <a:spLocks noGrp="1"/>
          </p:cNvSpPr>
          <p:nvPr>
            <p:ph type="dt" sz="half" idx="10"/>
          </p:nvPr>
        </p:nvSpPr>
        <p:spPr/>
        <p:txBody>
          <a:bodyPr/>
          <a:lstStyle/>
          <a:p>
            <a:fld id="{51D7C713-B599-47E0-A957-5672B12ABDD2}" type="datetime1">
              <a:rPr lang="fr-FR" smtClean="0"/>
              <a:t>30/11/2016</a:t>
            </a:fld>
            <a:endParaRPr lang="fr-F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chemeClr val="accent3">
                    <a:lumMod val="75000"/>
                  </a:schemeClr>
                </a:solidFill>
              </a:rPr>
              <a:t>Thème 7: Recherche, projets et partenariats</a:t>
            </a:r>
          </a:p>
        </p:txBody>
      </p:sp>
      <p:sp>
        <p:nvSpPr>
          <p:cNvPr id="3" name="Espace réservé du contenu 2"/>
          <p:cNvSpPr>
            <a:spLocks noGrp="1"/>
          </p:cNvSpPr>
          <p:nvPr>
            <p:ph idx="1"/>
          </p:nvPr>
        </p:nvSpPr>
        <p:spPr/>
        <p:txBody>
          <a:bodyPr/>
          <a:lstStyle/>
          <a:p>
            <a:pPr marL="514350" indent="-514350">
              <a:buNone/>
            </a:pPr>
            <a:r>
              <a:rPr lang="fr-FR" b="1" dirty="0"/>
              <a:t>Objectifs</a:t>
            </a:r>
            <a:endParaRPr lang="fr-FR" dirty="0"/>
          </a:p>
          <a:p>
            <a:pPr marL="514350" indent="-514350">
              <a:buFont typeface="+mj-lt"/>
              <a:buAutoNum type="arabicPeriod"/>
            </a:pPr>
            <a:r>
              <a:rPr lang="fr-FR" i="1" dirty="0"/>
              <a:t>Produire des connaissances scientifiques de meilleurs niveaux, à l’international ;</a:t>
            </a:r>
            <a:endParaRPr lang="fr-FR" dirty="0"/>
          </a:p>
          <a:p>
            <a:pPr marL="514350" indent="-514350">
              <a:buFont typeface="+mj-lt"/>
              <a:buAutoNum type="arabicPeriod"/>
            </a:pPr>
            <a:r>
              <a:rPr lang="fr-FR" i="1" dirty="0"/>
              <a:t>Renforcer les politiques nationales de la recherche scientifique ;</a:t>
            </a:r>
            <a:endParaRPr lang="fr-FR" dirty="0"/>
          </a:p>
          <a:p>
            <a:pPr marL="514350" indent="-514350">
              <a:buFont typeface="+mj-lt"/>
              <a:buAutoNum type="arabicPeriod"/>
            </a:pPr>
            <a:r>
              <a:rPr lang="fr-FR" i="1" dirty="0"/>
              <a:t>Participer à la recherche dans  l’espace UEMOA.</a:t>
            </a:r>
            <a:endParaRPr lang="fr-FR" dirty="0"/>
          </a:p>
        </p:txBody>
      </p:sp>
      <p:sp>
        <p:nvSpPr>
          <p:cNvPr id="4" name="Espace réservé du numéro de diapositive 3"/>
          <p:cNvSpPr>
            <a:spLocks noGrp="1"/>
          </p:cNvSpPr>
          <p:nvPr>
            <p:ph type="sldNum" sz="quarter" idx="12"/>
          </p:nvPr>
        </p:nvSpPr>
        <p:spPr/>
        <p:txBody>
          <a:bodyPr/>
          <a:lstStyle/>
          <a:p>
            <a:fld id="{406BD97B-727F-48C6-ADE2-1F8C5F171D82}" type="slidenum">
              <a:rPr lang="fr-FR" smtClean="0"/>
              <a:pPr/>
              <a:t>37</a:t>
            </a:fld>
            <a:endParaRPr lang="fr-FR"/>
          </a:p>
        </p:txBody>
      </p:sp>
      <p:sp>
        <p:nvSpPr>
          <p:cNvPr id="5" name="Espace réservé de la date 4"/>
          <p:cNvSpPr>
            <a:spLocks noGrp="1"/>
          </p:cNvSpPr>
          <p:nvPr>
            <p:ph type="dt" sz="half" idx="10"/>
          </p:nvPr>
        </p:nvSpPr>
        <p:spPr/>
        <p:txBody>
          <a:bodyPr/>
          <a:lstStyle/>
          <a:p>
            <a:fld id="{A4A8D974-3D0B-47C6-B899-1184FC46271C}" type="datetime1">
              <a:rPr lang="fr-FR" smtClean="0"/>
              <a:t>30/11/2016</a:t>
            </a:fld>
            <a:endParaRPr lang="fr-F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14290"/>
            <a:ext cx="8229600" cy="1143000"/>
          </a:xfrm>
        </p:spPr>
        <p:txBody>
          <a:bodyPr>
            <a:normAutofit fontScale="90000"/>
          </a:bodyPr>
          <a:lstStyle/>
          <a:p>
            <a:r>
              <a:rPr lang="fr-FR" b="1" dirty="0">
                <a:solidFill>
                  <a:schemeClr val="accent3">
                    <a:lumMod val="75000"/>
                  </a:schemeClr>
                </a:solidFill>
                <a:hlinkClick r:id="rId2" action="ppaction://hlinkfile"/>
              </a:rPr>
              <a:t>Thème 7</a:t>
            </a:r>
            <a:r>
              <a:rPr lang="fr-FR" b="1" dirty="0">
                <a:solidFill>
                  <a:schemeClr val="accent3">
                    <a:lumMod val="75000"/>
                  </a:schemeClr>
                </a:solidFill>
              </a:rPr>
              <a:t>: Recherche, projets et partenariats</a:t>
            </a:r>
          </a:p>
        </p:txBody>
      </p:sp>
      <p:graphicFrame>
        <p:nvGraphicFramePr>
          <p:cNvPr id="4" name="Espace réservé du contenu 3"/>
          <p:cNvGraphicFramePr>
            <a:graphicFrameLocks noGrp="1"/>
          </p:cNvGraphicFramePr>
          <p:nvPr>
            <p:ph idx="1"/>
          </p:nvPr>
        </p:nvGraphicFramePr>
        <p:xfrm>
          <a:off x="500034" y="1615964"/>
          <a:ext cx="8464454" cy="3388360"/>
        </p:xfrm>
        <a:graphic>
          <a:graphicData uri="http://schemas.openxmlformats.org/drawingml/2006/table">
            <a:tbl>
              <a:tblPr firstRow="1" bandRow="1">
                <a:tableStyleId>{5C22544A-7EE6-4342-B048-85BDC9FD1C3A}</a:tableStyleId>
              </a:tblPr>
              <a:tblGrid>
                <a:gridCol w="3135862">
                  <a:extLst>
                    <a:ext uri="{9D8B030D-6E8A-4147-A177-3AD203B41FA5}">
                      <a16:colId xmlns:a16="http://schemas.microsoft.com/office/drawing/2014/main" val="20000"/>
                    </a:ext>
                  </a:extLst>
                </a:gridCol>
                <a:gridCol w="5328592">
                  <a:extLst>
                    <a:ext uri="{9D8B030D-6E8A-4147-A177-3AD203B41FA5}">
                      <a16:colId xmlns:a16="http://schemas.microsoft.com/office/drawing/2014/main" val="20001"/>
                    </a:ext>
                  </a:extLst>
                </a:gridCol>
              </a:tblGrid>
              <a:tr h="370840">
                <a:tc>
                  <a:txBody>
                    <a:bodyPr/>
                    <a:lstStyle/>
                    <a:p>
                      <a:r>
                        <a:rPr lang="fr-FR" dirty="0"/>
                        <a:t>Nom de l’indicateur</a:t>
                      </a:r>
                    </a:p>
                  </a:txBody>
                  <a:tcPr/>
                </a:tc>
                <a:tc>
                  <a:txBody>
                    <a:bodyPr/>
                    <a:lstStyle/>
                    <a:p>
                      <a:r>
                        <a:rPr lang="fr-FR" dirty="0"/>
                        <a:t>Méthode de calcul</a:t>
                      </a:r>
                    </a:p>
                  </a:txBody>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Indice  de spécialisation de publications scientifiques</a:t>
                      </a:r>
                    </a:p>
                  </a:txBody>
                  <a:tcPr/>
                </a:tc>
                <a:tc>
                  <a:txBody>
                    <a:bodyPr/>
                    <a:lstStyle/>
                    <a:p>
                      <a:r>
                        <a:rPr lang="fr-FR" sz="1800" dirty="0">
                          <a:latin typeface="+mn-lt"/>
                          <a:ea typeface="Calibri"/>
                          <a:cs typeface="Times New Roman"/>
                        </a:rPr>
                        <a:t>Diviser le nombre de publications scientifiques dans un domaine donné par le nombre total de publications d’une année académique</a:t>
                      </a:r>
                      <a:endParaRPr lang="fr-FR" dirty="0"/>
                    </a:p>
                  </a:txBody>
                  <a:tcPr/>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Nombre de chercheurs dans les universités publiques pour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100 000 habitants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dirty="0">
                          <a:solidFill>
                            <a:srgbClr val="000000"/>
                          </a:solidFill>
                          <a:latin typeface="+mn-lt"/>
                          <a:ea typeface="Calibri"/>
                          <a:cs typeface="Times New Roman"/>
                        </a:rPr>
                        <a:t>Nombre total de chercheurs dans les universités</a:t>
                      </a:r>
                      <a:r>
                        <a:rPr lang="fr-FR" sz="1800" baseline="0" dirty="0">
                          <a:solidFill>
                            <a:srgbClr val="000000"/>
                          </a:solidFill>
                          <a:latin typeface="+mn-lt"/>
                          <a:ea typeface="Calibri"/>
                          <a:cs typeface="Times New Roman"/>
                        </a:rPr>
                        <a:t> publiques </a:t>
                      </a:r>
                      <a:r>
                        <a:rPr lang="fr-FR" sz="1800" dirty="0">
                          <a:latin typeface="+mn-lt"/>
                          <a:ea typeface="Calibri"/>
                          <a:cs typeface="Times New Roman"/>
                        </a:rPr>
                        <a:t>de l’année académique </a:t>
                      </a:r>
                    </a:p>
                    <a:p>
                      <a:pPr marL="0" marR="0" indent="0" algn="l" defTabSz="914400" rtl="0" eaLnBrk="1" fontAlgn="auto" latinLnBrk="0" hangingPunct="1">
                        <a:lnSpc>
                          <a:spcPct val="100000"/>
                        </a:lnSpc>
                        <a:spcBef>
                          <a:spcPts val="0"/>
                        </a:spcBef>
                        <a:spcAft>
                          <a:spcPts val="0"/>
                        </a:spcAft>
                        <a:buClrTx/>
                        <a:buSzTx/>
                        <a:buFontTx/>
                        <a:buNone/>
                        <a:tabLst/>
                        <a:defRPr/>
                      </a:pPr>
                      <a:r>
                        <a:rPr lang="fr-FR" sz="1800" dirty="0">
                          <a:latin typeface="+mn-lt"/>
                          <a:ea typeface="Calibri"/>
                          <a:cs typeface="Times New Roman"/>
                        </a:rPr>
                        <a:t>(n;</a:t>
                      </a:r>
                      <a:r>
                        <a:rPr lang="fr-FR" sz="1800" baseline="0" dirty="0">
                          <a:latin typeface="+mn-lt"/>
                          <a:ea typeface="Calibri"/>
                          <a:cs typeface="Times New Roman"/>
                        </a:rPr>
                        <a:t> n+1) </a:t>
                      </a:r>
                      <a:r>
                        <a:rPr lang="fr-FR" sz="1800" dirty="0">
                          <a:solidFill>
                            <a:srgbClr val="000000"/>
                          </a:solidFill>
                          <a:latin typeface="+mn-lt"/>
                          <a:ea typeface="Calibri"/>
                          <a:cs typeface="Times New Roman"/>
                        </a:rPr>
                        <a:t>multiplié par 100.000,divisé par le nombre total de la population </a:t>
                      </a:r>
                      <a:r>
                        <a:rPr lang="fr-FR" sz="1800" dirty="0">
                          <a:latin typeface="+mn-lt"/>
                          <a:ea typeface="Calibri"/>
                          <a:cs typeface="Times New Roman"/>
                        </a:rPr>
                        <a:t>de l’année  n</a:t>
                      </a:r>
                      <a:endParaRPr lang="fr-FR" dirty="0"/>
                    </a:p>
                  </a:txBody>
                  <a:tcPr/>
                </a:tc>
                <a:extLst>
                  <a:ext uri="{0D108BD9-81ED-4DB2-BD59-A6C34878D82A}">
                    <a16:rowId xmlns:a16="http://schemas.microsoft.com/office/drawing/2014/main" val="10002"/>
                  </a:ext>
                </a:extLst>
              </a:tr>
              <a:tr h="370840">
                <a:tc>
                  <a:txBody>
                    <a:bodyPr/>
                    <a:lstStyle/>
                    <a:p>
                      <a:r>
                        <a:rPr lang="fr-FR" dirty="0"/>
                        <a:t>Nombre d’articles </a:t>
                      </a:r>
                      <a:r>
                        <a:rPr lang="fr-FR" dirty="0" err="1"/>
                        <a:t>co</a:t>
                      </a:r>
                      <a:r>
                        <a:rPr lang="fr-FR" dirty="0"/>
                        <a:t>-publiés avec des chercheurs d’un pays membre de l’UEMOA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t>Additionner</a:t>
                      </a:r>
                      <a:r>
                        <a:rPr lang="fr-FR" sz="1800" b="0" i="0" baseline="0" dirty="0"/>
                        <a:t> le n</a:t>
                      </a:r>
                      <a:r>
                        <a:rPr lang="fr-FR" sz="1800" b="0" i="0" dirty="0"/>
                        <a:t>ombre d’articles </a:t>
                      </a:r>
                      <a:r>
                        <a:rPr lang="fr-FR" sz="1800" b="0" i="0" dirty="0" err="1"/>
                        <a:t>co</a:t>
                      </a:r>
                      <a:r>
                        <a:rPr lang="fr-FR" sz="1800" b="0" i="0" dirty="0"/>
                        <a:t>-publiés avec des chercheurs d’un pays membre de l’UEMOA</a:t>
                      </a:r>
                      <a:endParaRPr lang="fr-FR" dirty="0"/>
                    </a:p>
                  </a:txBody>
                  <a:tcPr/>
                </a:tc>
                <a:extLst>
                  <a:ext uri="{0D108BD9-81ED-4DB2-BD59-A6C34878D82A}">
                    <a16:rowId xmlns:a16="http://schemas.microsoft.com/office/drawing/2014/main" val="10003"/>
                  </a:ext>
                </a:extLst>
              </a:tr>
            </a:tbl>
          </a:graphicData>
        </a:graphic>
      </p:graphicFrame>
      <p:sp>
        <p:nvSpPr>
          <p:cNvPr id="3" name="Espace réservé du numéro de diapositive 2"/>
          <p:cNvSpPr>
            <a:spLocks noGrp="1"/>
          </p:cNvSpPr>
          <p:nvPr>
            <p:ph type="sldNum" sz="quarter" idx="12"/>
          </p:nvPr>
        </p:nvSpPr>
        <p:spPr/>
        <p:txBody>
          <a:bodyPr/>
          <a:lstStyle/>
          <a:p>
            <a:fld id="{406BD97B-727F-48C6-ADE2-1F8C5F171D82}" type="slidenum">
              <a:rPr lang="fr-FR" smtClean="0"/>
              <a:pPr/>
              <a:t>38</a:t>
            </a:fld>
            <a:endParaRPr lang="fr-FR"/>
          </a:p>
        </p:txBody>
      </p:sp>
      <p:sp>
        <p:nvSpPr>
          <p:cNvPr id="5" name="Espace réservé de la date 4"/>
          <p:cNvSpPr>
            <a:spLocks noGrp="1"/>
          </p:cNvSpPr>
          <p:nvPr>
            <p:ph type="dt" sz="half" idx="10"/>
          </p:nvPr>
        </p:nvSpPr>
        <p:spPr/>
        <p:txBody>
          <a:bodyPr/>
          <a:lstStyle/>
          <a:p>
            <a:fld id="{B6E14544-0653-40B2-8CA1-EC7F0E42ADF3}" type="datetime1">
              <a:rPr lang="fr-FR" smtClean="0"/>
              <a:t>30/11/2016</a:t>
            </a:fld>
            <a:endParaRPr lang="fr-F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607262"/>
            <a:ext cx="8229600" cy="590306"/>
          </a:xfrm>
        </p:spPr>
        <p:txBody>
          <a:bodyPr>
            <a:normAutofit/>
          </a:bodyPr>
          <a:lstStyle/>
          <a:p>
            <a:pPr lvl="1" algn="l" rtl="0">
              <a:spcBef>
                <a:spcPct val="0"/>
              </a:spcBef>
            </a:pPr>
            <a:r>
              <a:rPr lang="fr-FR" sz="3200" b="1" kern="1200" dirty="0">
                <a:solidFill>
                  <a:schemeClr val="accent1"/>
                </a:solidFill>
                <a:latin typeface="+mj-lt"/>
                <a:ea typeface="+mj-ea"/>
                <a:cs typeface="+mj-cs"/>
                <a:hlinkClick r:id="rId2" action="ppaction://hlinkfile"/>
              </a:rPr>
              <a:t>Thème 7</a:t>
            </a:r>
            <a:r>
              <a:rPr lang="fr-FR" sz="3200" b="1" kern="1200" dirty="0">
                <a:solidFill>
                  <a:schemeClr val="accent1"/>
                </a:solidFill>
                <a:latin typeface="+mj-lt"/>
                <a:ea typeface="+mj-ea"/>
                <a:cs typeface="+mj-cs"/>
              </a:rPr>
              <a:t>: Recherches, projets et partenariat</a:t>
            </a:r>
            <a:endParaRPr lang="fr-FR" sz="3200" dirty="0">
              <a:solidFill>
                <a:schemeClr val="accent1"/>
              </a:solidFill>
            </a:endParaRPr>
          </a:p>
        </p:txBody>
      </p:sp>
      <p:sp>
        <p:nvSpPr>
          <p:cNvPr id="4" name="Titre 1"/>
          <p:cNvSpPr txBox="1">
            <a:spLocks/>
          </p:cNvSpPr>
          <p:nvPr/>
        </p:nvSpPr>
        <p:spPr>
          <a:xfrm>
            <a:off x="509558" y="1264238"/>
            <a:ext cx="8229600" cy="489790"/>
          </a:xfrm>
          <a:prstGeom prst="rect">
            <a:avLst/>
          </a:prstGeom>
        </p:spPr>
        <p:txBody>
          <a:bodyPr vert="horz" lIns="0" rIns="0" bIns="0" anchor="b">
            <a:noAutofit/>
          </a:bodyPr>
          <a:lstStyle/>
          <a:p>
            <a:pPr marL="0" marR="0" lvl="1" indent="0" algn="l" defTabSz="914400" rtl="0" eaLnBrk="1" fontAlgn="auto" latinLnBrk="0" hangingPunct="1">
              <a:lnSpc>
                <a:spcPct val="100000"/>
              </a:lnSpc>
              <a:spcBef>
                <a:spcPct val="0"/>
              </a:spcBef>
              <a:spcAft>
                <a:spcPts val="0"/>
              </a:spcAft>
              <a:buClrTx/>
              <a:buSzTx/>
              <a:buFontTx/>
              <a:buNone/>
              <a:tabLst/>
              <a:defRPr/>
            </a:pPr>
            <a:r>
              <a:rPr kumimoji="0" lang="fr-FR" sz="2800" b="1" i="0" u="none" strike="noStrike" kern="1200" cap="none" spc="0" normalizeH="0" baseline="0" noProof="0" dirty="0">
                <a:ln>
                  <a:noFill/>
                </a:ln>
                <a:effectLst/>
                <a:uLnTx/>
                <a:uFillTx/>
                <a:latin typeface="+mj-lt"/>
                <a:ea typeface="+mj-ea"/>
                <a:cs typeface="+mj-cs"/>
              </a:rPr>
              <a:t>La liste</a:t>
            </a:r>
            <a:r>
              <a:rPr kumimoji="0" lang="fr-FR" sz="2800" b="1" i="0" u="none" strike="noStrike" kern="1200" cap="none" spc="0" normalizeH="0" noProof="0" dirty="0">
                <a:ln>
                  <a:noFill/>
                </a:ln>
                <a:effectLst/>
                <a:uLnTx/>
                <a:uFillTx/>
                <a:latin typeface="+mj-lt"/>
                <a:ea typeface="+mj-ea"/>
                <a:cs typeface="+mj-cs"/>
              </a:rPr>
              <a:t> des 04 tableaux se présente comme suit:</a:t>
            </a:r>
            <a:endParaRPr kumimoji="0" lang="fr-FR" sz="2800" b="0" i="0" u="none" strike="noStrike" kern="0" cap="none" spc="0" normalizeH="0" baseline="0" noProof="0" dirty="0">
              <a:ln>
                <a:noFill/>
              </a:ln>
              <a:effectLst/>
              <a:uLnTx/>
              <a:uFillTx/>
            </a:endParaRPr>
          </a:p>
        </p:txBody>
      </p:sp>
      <p:graphicFrame>
        <p:nvGraphicFramePr>
          <p:cNvPr id="5" name="Tableau 4"/>
          <p:cNvGraphicFramePr>
            <a:graphicFrameLocks noGrp="1"/>
          </p:cNvGraphicFramePr>
          <p:nvPr/>
        </p:nvGraphicFramePr>
        <p:xfrm>
          <a:off x="428596" y="2000241"/>
          <a:ext cx="8286808" cy="2881233"/>
        </p:xfrm>
        <a:graphic>
          <a:graphicData uri="http://schemas.openxmlformats.org/drawingml/2006/table">
            <a:tbl>
              <a:tblPr/>
              <a:tblGrid>
                <a:gridCol w="1252222">
                  <a:extLst>
                    <a:ext uri="{9D8B030D-6E8A-4147-A177-3AD203B41FA5}">
                      <a16:colId xmlns:a16="http://schemas.microsoft.com/office/drawing/2014/main" val="20000"/>
                    </a:ext>
                  </a:extLst>
                </a:gridCol>
                <a:gridCol w="7034586">
                  <a:extLst>
                    <a:ext uri="{9D8B030D-6E8A-4147-A177-3AD203B41FA5}">
                      <a16:colId xmlns:a16="http://schemas.microsoft.com/office/drawing/2014/main" val="20001"/>
                    </a:ext>
                  </a:extLst>
                </a:gridCol>
              </a:tblGrid>
              <a:tr h="321471">
                <a:tc>
                  <a:txBody>
                    <a:bodyPr/>
                    <a:lstStyle/>
                    <a:p>
                      <a:pPr>
                        <a:lnSpc>
                          <a:spcPct val="115000"/>
                        </a:lnSpc>
                        <a:spcAft>
                          <a:spcPts val="0"/>
                        </a:spcAft>
                      </a:pPr>
                      <a:r>
                        <a:rPr lang="fr-FR" sz="1800" dirty="0">
                          <a:latin typeface="+mj-lt"/>
                          <a:ea typeface="Calibri"/>
                          <a:cs typeface="Times New Roman"/>
                        </a:rPr>
                        <a:t>Tableau 8. 1</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a:latin typeface="+mj-lt"/>
                          <a:ea typeface="Calibri"/>
                          <a:cs typeface="Times New Roman"/>
                        </a:rPr>
                        <a:t> Effectifs des chercheurs et des doctorants par sexe et par structure de recherche</a:t>
                      </a:r>
                      <a:r>
                        <a:rPr lang="fr-FR" sz="1800" b="1">
                          <a:latin typeface="+mj-lt"/>
                          <a:ea typeface="Calibri"/>
                          <a:cs typeface="Times New Roman"/>
                        </a:rPr>
                        <a:t> </a:t>
                      </a:r>
                      <a:endParaRPr lang="fr-FR" sz="180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64413">
                <a:tc>
                  <a:txBody>
                    <a:bodyPr/>
                    <a:lstStyle/>
                    <a:p>
                      <a:pPr>
                        <a:lnSpc>
                          <a:spcPct val="115000"/>
                        </a:lnSpc>
                        <a:spcAft>
                          <a:spcPts val="0"/>
                        </a:spcAft>
                      </a:pPr>
                      <a:r>
                        <a:rPr lang="fr-FR" sz="1800" dirty="0">
                          <a:latin typeface="+mj-lt"/>
                          <a:ea typeface="Calibri"/>
                          <a:cs typeface="Times New Roman"/>
                        </a:rPr>
                        <a:t>Tableau 8. 2</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Revues scientifique, publications scientifiques, animations scientifiques, brevet d’invention et nombre d’articles </a:t>
                      </a:r>
                      <a:r>
                        <a:rPr lang="fr-FR" sz="1800" dirty="0" err="1">
                          <a:latin typeface="+mj-lt"/>
                          <a:ea typeface="Calibri"/>
                          <a:cs typeface="Times New Roman"/>
                        </a:rPr>
                        <a:t>co</a:t>
                      </a:r>
                      <a:r>
                        <a:rPr lang="fr-FR" sz="1800" dirty="0">
                          <a:latin typeface="+mj-lt"/>
                          <a:ea typeface="Calibri"/>
                          <a:cs typeface="Times New Roman"/>
                        </a:rPr>
                        <a:t>-publiés avec des chercheurs de l’UEMOA par structure de recherche</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42942">
                <a:tc>
                  <a:txBody>
                    <a:bodyPr/>
                    <a:lstStyle/>
                    <a:p>
                      <a:pPr>
                        <a:lnSpc>
                          <a:spcPct val="115000"/>
                        </a:lnSpc>
                        <a:spcAft>
                          <a:spcPts val="0"/>
                        </a:spcAft>
                      </a:pPr>
                      <a:r>
                        <a:rPr lang="fr-FR" sz="1800">
                          <a:latin typeface="+mj-lt"/>
                          <a:ea typeface="Calibri"/>
                          <a:cs typeface="Times New Roman"/>
                        </a:rPr>
                        <a:t>Tableau 8. 3</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Partenariats, projets financés et exécutés par structure de recherche et par établissement dans les universités selon le statut</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42942">
                <a:tc>
                  <a:txBody>
                    <a:bodyPr/>
                    <a:lstStyle/>
                    <a:p>
                      <a:pPr>
                        <a:lnSpc>
                          <a:spcPct val="115000"/>
                        </a:lnSpc>
                        <a:spcAft>
                          <a:spcPts val="0"/>
                        </a:spcAft>
                      </a:pPr>
                      <a:r>
                        <a:rPr lang="fr-FR" sz="1800">
                          <a:latin typeface="+mj-lt"/>
                          <a:ea typeface="Calibri"/>
                          <a:cs typeface="Times New Roman"/>
                        </a:rPr>
                        <a:t>Tableau 8. 4</a:t>
                      </a: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Partenariats, projets financés et exécutés par structure de recherche et par établissement dans les grandes écoles selon le statut</a:t>
                      </a:r>
                      <a:r>
                        <a:rPr lang="fr-FR" sz="1800" b="1" dirty="0">
                          <a:latin typeface="+mj-lt"/>
                          <a:ea typeface="Calibri"/>
                          <a:cs typeface="Times New Roman"/>
                        </a:rPr>
                        <a:t> </a:t>
                      </a:r>
                      <a:endParaRPr lang="fr-FR" sz="1800" dirty="0">
                        <a:latin typeface="+mj-lt"/>
                        <a:ea typeface="Calibri"/>
                        <a:cs typeface="Times New Roman"/>
                      </a:endParaRPr>
                    </a:p>
                  </a:txBody>
                  <a:tcPr marL="61947" marR="61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3" name="Espace réservé du numéro de diapositive 2"/>
          <p:cNvSpPr>
            <a:spLocks noGrp="1"/>
          </p:cNvSpPr>
          <p:nvPr>
            <p:ph type="sldNum" sz="quarter" idx="12"/>
          </p:nvPr>
        </p:nvSpPr>
        <p:spPr/>
        <p:txBody>
          <a:bodyPr/>
          <a:lstStyle/>
          <a:p>
            <a:fld id="{406BD97B-727F-48C6-ADE2-1F8C5F171D82}" type="slidenum">
              <a:rPr lang="fr-FR" smtClean="0"/>
              <a:pPr/>
              <a:t>39</a:t>
            </a:fld>
            <a:endParaRPr lang="fr-FR"/>
          </a:p>
        </p:txBody>
      </p:sp>
      <p:sp>
        <p:nvSpPr>
          <p:cNvPr id="6" name="Espace réservé de la date 5"/>
          <p:cNvSpPr>
            <a:spLocks noGrp="1"/>
          </p:cNvSpPr>
          <p:nvPr>
            <p:ph type="dt" sz="half" idx="10"/>
          </p:nvPr>
        </p:nvSpPr>
        <p:spPr/>
        <p:txBody>
          <a:bodyPr/>
          <a:lstStyle/>
          <a:p>
            <a:fld id="{863BAC87-5EFC-46D4-A101-3EA0447C4FB0}" type="datetime1">
              <a:rPr lang="fr-FR" smtClean="0"/>
              <a:t>30/11/2016</a:t>
            </a:fld>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69598" y="142852"/>
            <a:ext cx="6858786" cy="693860"/>
          </a:xfrm>
        </p:spPr>
        <p:txBody>
          <a:bodyPr>
            <a:noAutofit/>
          </a:bodyPr>
          <a:lstStyle/>
          <a:p>
            <a:pPr algn="ctr"/>
            <a:r>
              <a:rPr lang="fr-FR" sz="3200" b="1" dirty="0">
                <a:solidFill>
                  <a:srgbClr val="0070C0"/>
                </a:solidFill>
              </a:rPr>
              <a:t>STRUCTURATION DE L’ANNUAIRE </a:t>
            </a:r>
          </a:p>
        </p:txBody>
      </p:sp>
      <p:sp>
        <p:nvSpPr>
          <p:cNvPr id="3" name="Espace réservé du contenu 2"/>
          <p:cNvSpPr>
            <a:spLocks noGrp="1"/>
          </p:cNvSpPr>
          <p:nvPr>
            <p:ph idx="1"/>
          </p:nvPr>
        </p:nvSpPr>
        <p:spPr>
          <a:xfrm>
            <a:off x="251520" y="1050352"/>
            <a:ext cx="8892480" cy="5695716"/>
          </a:xfrm>
        </p:spPr>
        <p:txBody>
          <a:bodyPr>
            <a:noAutofit/>
          </a:bodyPr>
          <a:lstStyle/>
          <a:p>
            <a:r>
              <a:rPr lang="fr-FR" sz="2800" b="1" dirty="0">
                <a:latin typeface="+mj-lt"/>
              </a:rPr>
              <a:t>I</a:t>
            </a:r>
            <a:r>
              <a:rPr lang="fr-FR" sz="2400" b="1" dirty="0">
                <a:latin typeface="Bell MT" pitchFamily="18" charset="0"/>
              </a:rPr>
              <a:t>.  DONNEES GLOBALES SUR LES ETABLISSEMENTS ET LES FILIERES</a:t>
            </a:r>
          </a:p>
          <a:p>
            <a:r>
              <a:rPr lang="fr-FR" sz="2400" b="1" dirty="0">
                <a:latin typeface="+mj-lt"/>
              </a:rPr>
              <a:t>II.  THEME 1 </a:t>
            </a:r>
            <a:r>
              <a:rPr lang="fr-FR" sz="2400" b="1" dirty="0">
                <a:latin typeface="Bell MT" pitchFamily="18" charset="0"/>
              </a:rPr>
              <a:t>: </a:t>
            </a:r>
            <a:r>
              <a:rPr lang="fr-FR" sz="2400" dirty="0">
                <a:latin typeface="Bell MT" pitchFamily="18" charset="0"/>
              </a:rPr>
              <a:t>SCOLARISATION, ACCES EQUITE, MOBILITE,  ET INTEGRATION SOUS REGIONALE</a:t>
            </a:r>
          </a:p>
          <a:p>
            <a:r>
              <a:rPr lang="fr-FR" sz="2400" b="1" dirty="0">
                <a:latin typeface="+mj-lt"/>
              </a:rPr>
              <a:t>III.  THEME 2 </a:t>
            </a:r>
            <a:r>
              <a:rPr lang="fr-FR" sz="2400" dirty="0">
                <a:latin typeface="Bell MT" pitchFamily="18" charset="0"/>
              </a:rPr>
              <a:t>: EFFICACITE INTERNE</a:t>
            </a:r>
          </a:p>
          <a:p>
            <a:r>
              <a:rPr lang="fr-FR" sz="2400" b="1" dirty="0">
                <a:latin typeface="+mj-lt"/>
              </a:rPr>
              <a:t>IV.  THEME 3 </a:t>
            </a:r>
            <a:r>
              <a:rPr lang="fr-FR" sz="2400" dirty="0">
                <a:latin typeface="+mj-lt"/>
              </a:rPr>
              <a:t>: </a:t>
            </a:r>
            <a:r>
              <a:rPr lang="fr-FR" sz="2400" dirty="0">
                <a:latin typeface="Bell MT" pitchFamily="18" charset="0"/>
              </a:rPr>
              <a:t>EFFICACITE EXTERNE</a:t>
            </a:r>
          </a:p>
          <a:p>
            <a:r>
              <a:rPr lang="fr-FR" sz="2400" b="1" dirty="0">
                <a:latin typeface="+mj-lt"/>
              </a:rPr>
              <a:t>V.  THEME 4 </a:t>
            </a:r>
            <a:r>
              <a:rPr lang="fr-FR" sz="2400" dirty="0">
                <a:latin typeface="+mj-lt"/>
              </a:rPr>
              <a:t>: </a:t>
            </a:r>
            <a:r>
              <a:rPr lang="fr-FR" sz="2400" dirty="0">
                <a:latin typeface="Bell MT" pitchFamily="18" charset="0"/>
              </a:rPr>
              <a:t>RESSOURCES HUMAINES</a:t>
            </a:r>
          </a:p>
          <a:p>
            <a:r>
              <a:rPr lang="fr-FR" sz="2400" b="1" dirty="0">
                <a:latin typeface="+mj-lt"/>
              </a:rPr>
              <a:t>VI.  THEME 5 </a:t>
            </a:r>
            <a:r>
              <a:rPr lang="fr-FR" sz="2400" dirty="0">
                <a:latin typeface="+mj-lt"/>
              </a:rPr>
              <a:t>: </a:t>
            </a:r>
            <a:r>
              <a:rPr lang="fr-FR" sz="2400" dirty="0">
                <a:latin typeface="Bell MT" pitchFamily="18" charset="0"/>
              </a:rPr>
              <a:t>RESSOURCES COUTS ET DEPENSES</a:t>
            </a:r>
          </a:p>
          <a:p>
            <a:r>
              <a:rPr lang="fr-FR" sz="2400" b="1" dirty="0">
                <a:latin typeface="+mj-lt"/>
              </a:rPr>
              <a:t>VII.  THEME 6 </a:t>
            </a:r>
            <a:r>
              <a:rPr lang="fr-FR" sz="2400" dirty="0">
                <a:latin typeface="+mj-lt"/>
              </a:rPr>
              <a:t>: </a:t>
            </a:r>
            <a:r>
              <a:rPr lang="fr-FR" sz="2400" dirty="0">
                <a:latin typeface="Bell MT" pitchFamily="18" charset="0"/>
              </a:rPr>
              <a:t>INFRASTRUCTURES ET ŒUVRES UNIVERSITAIRES</a:t>
            </a:r>
          </a:p>
          <a:p>
            <a:r>
              <a:rPr lang="fr-FR" sz="2400" b="1" dirty="0">
                <a:solidFill>
                  <a:srgbClr val="C00000"/>
                </a:solidFill>
                <a:latin typeface="+mj-lt"/>
              </a:rPr>
              <a:t>VIII. THEME 7</a:t>
            </a:r>
            <a:r>
              <a:rPr lang="fr-FR" sz="2400" b="1" dirty="0">
                <a:solidFill>
                  <a:srgbClr val="C00000"/>
                </a:solidFill>
                <a:latin typeface="Bell MT" pitchFamily="18" charset="0"/>
              </a:rPr>
              <a:t>: </a:t>
            </a:r>
            <a:r>
              <a:rPr lang="fr-FR" sz="2400" dirty="0">
                <a:solidFill>
                  <a:srgbClr val="C00000"/>
                </a:solidFill>
                <a:latin typeface="Bell MT" pitchFamily="18" charset="0"/>
              </a:rPr>
              <a:t>RECHERCHE, PROJETS ET PARTENARIATS</a:t>
            </a:r>
          </a:p>
          <a:p>
            <a:r>
              <a:rPr lang="fr-FR" sz="2400" dirty="0">
                <a:latin typeface="Bell MT" pitchFamily="18" charset="0"/>
              </a:rPr>
              <a:t>ANNEXES</a:t>
            </a:r>
          </a:p>
          <a:p>
            <a:pPr>
              <a:buNone/>
            </a:pPr>
            <a:endParaRPr lang="fr-FR" sz="2400" dirty="0"/>
          </a:p>
        </p:txBody>
      </p:sp>
      <p:sp>
        <p:nvSpPr>
          <p:cNvPr id="4" name="Espace réservé du numéro de diapositive 3"/>
          <p:cNvSpPr>
            <a:spLocks noGrp="1"/>
          </p:cNvSpPr>
          <p:nvPr>
            <p:ph type="sldNum" sz="quarter" idx="12"/>
          </p:nvPr>
        </p:nvSpPr>
        <p:spPr/>
        <p:txBody>
          <a:bodyPr/>
          <a:lstStyle/>
          <a:p>
            <a:fld id="{406BD97B-727F-48C6-ADE2-1F8C5F171D82}" type="slidenum">
              <a:rPr lang="fr-FR" smtClean="0"/>
              <a:pPr/>
              <a:t>4</a:t>
            </a:fld>
            <a:endParaRPr lang="fr-FR"/>
          </a:p>
        </p:txBody>
      </p:sp>
      <p:sp>
        <p:nvSpPr>
          <p:cNvPr id="5" name="Espace réservé de la date 4"/>
          <p:cNvSpPr>
            <a:spLocks noGrp="1"/>
          </p:cNvSpPr>
          <p:nvPr>
            <p:ph type="dt" sz="half" idx="10"/>
          </p:nvPr>
        </p:nvSpPr>
        <p:spPr/>
        <p:txBody>
          <a:bodyPr/>
          <a:lstStyle/>
          <a:p>
            <a:fld id="{65AE159E-AD41-442A-BC42-62BD893DD141}" type="datetime1">
              <a:rPr lang="fr-FR" smtClean="0"/>
              <a:t>30/11/2016</a:t>
            </a:fld>
            <a:endParaRPr lang="fr-F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1196" y="1052736"/>
            <a:ext cx="8229600" cy="506320"/>
          </a:xfrm>
        </p:spPr>
        <p:txBody>
          <a:bodyPr>
            <a:normAutofit fontScale="90000"/>
          </a:bodyPr>
          <a:lstStyle/>
          <a:p>
            <a:pPr algn="ctr"/>
            <a:r>
              <a:rPr lang="fr-FR" sz="3200" b="1" dirty="0">
                <a:solidFill>
                  <a:schemeClr val="accent3">
                    <a:lumMod val="75000"/>
                  </a:schemeClr>
                </a:solidFill>
              </a:rPr>
              <a:t>Difficultés rencontrées </a:t>
            </a:r>
          </a:p>
        </p:txBody>
      </p:sp>
      <p:sp>
        <p:nvSpPr>
          <p:cNvPr id="3" name="Espace réservé du contenu 2"/>
          <p:cNvSpPr>
            <a:spLocks noGrp="1"/>
          </p:cNvSpPr>
          <p:nvPr>
            <p:ph idx="1"/>
          </p:nvPr>
        </p:nvSpPr>
        <p:spPr>
          <a:xfrm>
            <a:off x="179512" y="1935480"/>
            <a:ext cx="8712968" cy="4445848"/>
          </a:xfrm>
        </p:spPr>
        <p:txBody>
          <a:bodyPr>
            <a:normAutofit fontScale="25000" lnSpcReduction="20000"/>
          </a:bodyPr>
          <a:lstStyle/>
          <a:p>
            <a:pPr marL="0" indent="0">
              <a:buNone/>
            </a:pPr>
            <a:endParaRPr lang="fr-FR" sz="6400" dirty="0">
              <a:solidFill>
                <a:schemeClr val="accent1"/>
              </a:solidFill>
            </a:endParaRPr>
          </a:p>
          <a:p>
            <a:pPr marL="0" indent="0">
              <a:buNone/>
            </a:pPr>
            <a:r>
              <a:rPr lang="fr-FR" sz="7200" dirty="0"/>
              <a:t>De façon spécifique les difficultés rencontrées par thème se présentent comme suit:</a:t>
            </a:r>
          </a:p>
          <a:p>
            <a:pPr marL="0" indent="0">
              <a:buNone/>
            </a:pPr>
            <a:endParaRPr lang="fr-FR" sz="2400" dirty="0">
              <a:solidFill>
                <a:schemeClr val="accent1"/>
              </a:solidFill>
            </a:endParaRPr>
          </a:p>
          <a:p>
            <a:pPr marL="0" indent="0">
              <a:buNone/>
            </a:pPr>
            <a:r>
              <a:rPr lang="fr-FR" sz="7200" dirty="0">
                <a:solidFill>
                  <a:schemeClr val="accent1"/>
                </a:solidFill>
              </a:rPr>
              <a:t>Thème 1: scolarisation, accès, équité et intégration sous-régionale</a:t>
            </a:r>
          </a:p>
          <a:p>
            <a:pPr marL="0" indent="0">
              <a:buNone/>
            </a:pPr>
            <a:endParaRPr lang="fr-FR" sz="3200" dirty="0">
              <a:solidFill>
                <a:schemeClr val="accent1"/>
              </a:solidFill>
            </a:endParaRPr>
          </a:p>
          <a:p>
            <a:pPr marL="361950" indent="0">
              <a:buFont typeface="Arial" pitchFamily="34" charset="0"/>
              <a:buChar char="•"/>
            </a:pPr>
            <a:r>
              <a:rPr lang="fr-FR" sz="7200" dirty="0"/>
              <a:t>Biais sur le dénombrement des étudiants lié aux inscriptions multiples </a:t>
            </a:r>
          </a:p>
          <a:p>
            <a:pPr marL="0" indent="0">
              <a:buNone/>
            </a:pPr>
            <a:endParaRPr lang="fr-FR" sz="2800" dirty="0"/>
          </a:p>
          <a:p>
            <a:pPr marL="0" indent="0">
              <a:buNone/>
            </a:pPr>
            <a:r>
              <a:rPr lang="fr-FR" sz="7200" dirty="0">
                <a:solidFill>
                  <a:schemeClr val="accent1"/>
                </a:solidFill>
              </a:rPr>
              <a:t>Thème 2: efficacité interne</a:t>
            </a:r>
          </a:p>
          <a:p>
            <a:pPr marL="0" indent="0">
              <a:buNone/>
            </a:pPr>
            <a:r>
              <a:rPr lang="fr-FR" sz="2800" dirty="0">
                <a:solidFill>
                  <a:schemeClr val="accent1"/>
                </a:solidFill>
              </a:rPr>
              <a:t>30/11/2016</a:t>
            </a:r>
          </a:p>
          <a:p>
            <a:pPr marL="361950" indent="0">
              <a:buFont typeface="Arial" pitchFamily="34" charset="0"/>
              <a:buChar char="•"/>
            </a:pPr>
            <a:r>
              <a:rPr lang="fr-FR" sz="7200" dirty="0"/>
              <a:t>Problème de données pour calculer le taux d’admission au BTS ;</a:t>
            </a:r>
          </a:p>
          <a:p>
            <a:pPr marL="361950" indent="79375">
              <a:buFont typeface="Arial" pitchFamily="34" charset="0"/>
              <a:buChar char="•"/>
            </a:pPr>
            <a:r>
              <a:rPr lang="fr-FR" sz="7200" dirty="0"/>
              <a:t>Réforme LMD nécessite de définir de nouveaux indicateurs pour évaluer les performances du système.</a:t>
            </a:r>
          </a:p>
          <a:p>
            <a:pPr marL="361950" indent="-361950">
              <a:buNone/>
            </a:pPr>
            <a:r>
              <a:rPr lang="fr-FR" sz="7200" dirty="0">
                <a:solidFill>
                  <a:schemeClr val="accent1"/>
                </a:solidFill>
              </a:rPr>
              <a:t>Thème 3: efficacité externe</a:t>
            </a:r>
          </a:p>
          <a:p>
            <a:pPr marL="361950" indent="0">
              <a:buFont typeface="Arial" pitchFamily="34" charset="0"/>
              <a:buChar char="•"/>
            </a:pPr>
            <a:r>
              <a:rPr lang="fr-FR" sz="7200" dirty="0"/>
              <a:t>Les données requises pour calculer le taux d’insertion des nouveaux diplômés et le taux d’emploi des diplômés de l’ES dans la fonction publique par spécialité ne sont pas disponibles dans la plupart des pays</a:t>
            </a:r>
          </a:p>
          <a:p>
            <a:pPr marL="0" indent="0">
              <a:buNone/>
            </a:pPr>
            <a:endParaRPr lang="fr-FR" sz="2800" dirty="0">
              <a:solidFill>
                <a:schemeClr val="accent1"/>
              </a:solidFill>
            </a:endParaRPr>
          </a:p>
          <a:p>
            <a:pPr marL="0" indent="0">
              <a:buNone/>
            </a:pPr>
            <a:r>
              <a:rPr lang="fr-FR" sz="7200" dirty="0">
                <a:solidFill>
                  <a:schemeClr val="accent1"/>
                </a:solidFill>
              </a:rPr>
              <a:t>Thème 4: ressources humaines</a:t>
            </a:r>
          </a:p>
          <a:p>
            <a:pPr marL="361950" indent="0">
              <a:buFont typeface="Arial" pitchFamily="34" charset="0"/>
              <a:buChar char="•"/>
            </a:pPr>
            <a:r>
              <a:rPr lang="fr-FR" sz="7200" dirty="0"/>
              <a:t>Les données sur les volumes horaires  non disponibles</a:t>
            </a:r>
          </a:p>
          <a:p>
            <a:pPr marL="361950" indent="0">
              <a:buFont typeface="Arial" pitchFamily="34" charset="0"/>
              <a:buChar char="•"/>
            </a:pPr>
            <a:r>
              <a:rPr lang="fr-FR" sz="7200" dirty="0"/>
              <a:t>Données non disponibles sur les enseignants vacataires</a:t>
            </a:r>
            <a:endParaRPr lang="fr-FR" sz="6400" dirty="0"/>
          </a:p>
          <a:p>
            <a:pPr marL="0" indent="0">
              <a:buNone/>
            </a:pPr>
            <a:endParaRPr lang="fr-FR" sz="5600" dirty="0">
              <a:solidFill>
                <a:schemeClr val="accent1"/>
              </a:solidFill>
            </a:endParaRPr>
          </a:p>
          <a:p>
            <a:pPr marL="361950" indent="0">
              <a:buNone/>
            </a:pPr>
            <a:endParaRPr lang="fr-FR" dirty="0"/>
          </a:p>
        </p:txBody>
      </p:sp>
      <p:sp>
        <p:nvSpPr>
          <p:cNvPr id="4" name="Espace réservé du numéro de diapositive 3"/>
          <p:cNvSpPr>
            <a:spLocks noGrp="1"/>
          </p:cNvSpPr>
          <p:nvPr>
            <p:ph type="sldNum" sz="quarter" idx="12"/>
          </p:nvPr>
        </p:nvSpPr>
        <p:spPr/>
        <p:txBody>
          <a:bodyPr/>
          <a:lstStyle/>
          <a:p>
            <a:fld id="{406BD97B-727F-48C6-ADE2-1F8C5F171D82}" type="slidenum">
              <a:rPr lang="fr-FR" smtClean="0"/>
              <a:pPr/>
              <a:t>40</a:t>
            </a:fld>
            <a:endParaRPr lang="fr-FR"/>
          </a:p>
        </p:txBody>
      </p:sp>
      <p:sp>
        <p:nvSpPr>
          <p:cNvPr id="5" name="Espace réservé de la date 4"/>
          <p:cNvSpPr>
            <a:spLocks noGrp="1"/>
          </p:cNvSpPr>
          <p:nvPr>
            <p:ph type="dt" sz="half" idx="10"/>
          </p:nvPr>
        </p:nvSpPr>
        <p:spPr/>
        <p:txBody>
          <a:bodyPr/>
          <a:lstStyle/>
          <a:p>
            <a:fld id="{AB214EB4-EC4C-4D5F-8354-C795E44DB4B8}" type="datetime1">
              <a:rPr lang="fr-FR" smtClean="0"/>
              <a:t>30/11/2016</a:t>
            </a:fld>
            <a:endParaRPr lang="fr-F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935480"/>
            <a:ext cx="8712968" cy="4389120"/>
          </a:xfrm>
        </p:spPr>
        <p:txBody>
          <a:bodyPr>
            <a:normAutofit/>
          </a:bodyPr>
          <a:lstStyle/>
          <a:p>
            <a:pPr marL="0" indent="0">
              <a:buNone/>
            </a:pPr>
            <a:endParaRPr lang="fr-FR" sz="3800" dirty="0"/>
          </a:p>
          <a:p>
            <a:pPr marL="0" indent="0">
              <a:buNone/>
            </a:pPr>
            <a:endParaRPr lang="fr-FR" sz="3800" dirty="0">
              <a:solidFill>
                <a:schemeClr val="accent1"/>
              </a:solidFill>
            </a:endParaRPr>
          </a:p>
        </p:txBody>
      </p:sp>
      <p:sp>
        <p:nvSpPr>
          <p:cNvPr id="4" name="Rectangle 3"/>
          <p:cNvSpPr/>
          <p:nvPr/>
        </p:nvSpPr>
        <p:spPr>
          <a:xfrm>
            <a:off x="179512" y="2344636"/>
            <a:ext cx="8712968" cy="3231654"/>
          </a:xfrm>
          <a:prstGeom prst="rect">
            <a:avLst/>
          </a:prstGeom>
        </p:spPr>
        <p:txBody>
          <a:bodyPr wrap="square">
            <a:spAutoFit/>
          </a:bodyPr>
          <a:lstStyle/>
          <a:p>
            <a:r>
              <a:rPr lang="fr-FR" sz="2400" dirty="0">
                <a:solidFill>
                  <a:schemeClr val="accent1"/>
                </a:solidFill>
              </a:rPr>
              <a:t>Thème 5: ressources coûts et dépenses</a:t>
            </a:r>
          </a:p>
          <a:p>
            <a:endParaRPr lang="fr-FR" sz="600" dirty="0">
              <a:solidFill>
                <a:schemeClr val="accent1"/>
              </a:solidFill>
            </a:endParaRPr>
          </a:p>
          <a:p>
            <a:pPr marL="361950" indent="0">
              <a:buNone/>
            </a:pPr>
            <a:r>
              <a:rPr lang="fr-FR" sz="2400" dirty="0"/>
              <a:t>Difficulté de couvrir la totalité du budget consacré à l’ES du fait des établissements rattachés à d’autres ministères</a:t>
            </a:r>
          </a:p>
          <a:p>
            <a:pPr marL="95250">
              <a:buNone/>
            </a:pPr>
            <a:r>
              <a:rPr lang="fr-FR" sz="2400" dirty="0">
                <a:solidFill>
                  <a:schemeClr val="accent1"/>
                </a:solidFill>
              </a:rPr>
              <a:t>Thème 6: infrastructures et œuvres universitaires</a:t>
            </a:r>
          </a:p>
          <a:p>
            <a:pPr marL="441325">
              <a:buNone/>
            </a:pPr>
            <a:r>
              <a:rPr lang="fr-FR" sz="2400" dirty="0"/>
              <a:t>Le système d’information actuel ne permet pas de calculer le taux d’occupation des locaux</a:t>
            </a:r>
          </a:p>
          <a:p>
            <a:pPr>
              <a:buNone/>
            </a:pPr>
            <a:r>
              <a:rPr lang="fr-FR" sz="2400" dirty="0">
                <a:solidFill>
                  <a:schemeClr val="accent1"/>
                </a:solidFill>
              </a:rPr>
              <a:t>Thème7: projets et partenariats</a:t>
            </a:r>
          </a:p>
          <a:p>
            <a:pPr>
              <a:buNone/>
            </a:pPr>
            <a:endParaRPr lang="fr-FR" sz="600" dirty="0">
              <a:solidFill>
                <a:schemeClr val="accent1"/>
              </a:solidFill>
            </a:endParaRPr>
          </a:p>
          <a:p>
            <a:pPr marL="441325">
              <a:buNone/>
            </a:pPr>
            <a:r>
              <a:rPr lang="fr-FR" sz="2400" dirty="0"/>
              <a:t>Problème de coordination des données de la recherche</a:t>
            </a:r>
          </a:p>
        </p:txBody>
      </p:sp>
      <p:sp>
        <p:nvSpPr>
          <p:cNvPr id="6" name="Titre 1"/>
          <p:cNvSpPr>
            <a:spLocks noGrp="1"/>
          </p:cNvSpPr>
          <p:nvPr>
            <p:ph type="title"/>
          </p:nvPr>
        </p:nvSpPr>
        <p:spPr>
          <a:xfrm>
            <a:off x="421196" y="1052736"/>
            <a:ext cx="8229600" cy="506320"/>
          </a:xfrm>
        </p:spPr>
        <p:txBody>
          <a:bodyPr>
            <a:normAutofit fontScale="90000"/>
          </a:bodyPr>
          <a:lstStyle/>
          <a:p>
            <a:pPr algn="ctr"/>
            <a:r>
              <a:rPr lang="fr-FR" sz="3200" b="1" dirty="0">
                <a:solidFill>
                  <a:schemeClr val="accent3">
                    <a:lumMod val="75000"/>
                  </a:schemeClr>
                </a:solidFill>
              </a:rPr>
              <a:t>Difficultés rencontrées </a:t>
            </a:r>
          </a:p>
        </p:txBody>
      </p:sp>
      <p:sp>
        <p:nvSpPr>
          <p:cNvPr id="7" name="Espace réservé du numéro de diapositive 6"/>
          <p:cNvSpPr>
            <a:spLocks noGrp="1"/>
          </p:cNvSpPr>
          <p:nvPr>
            <p:ph type="sldNum" sz="quarter" idx="12"/>
          </p:nvPr>
        </p:nvSpPr>
        <p:spPr/>
        <p:txBody>
          <a:bodyPr/>
          <a:lstStyle/>
          <a:p>
            <a:fld id="{406BD97B-727F-48C6-ADE2-1F8C5F171D82}" type="slidenum">
              <a:rPr lang="fr-FR" smtClean="0"/>
              <a:pPr/>
              <a:t>41</a:t>
            </a:fld>
            <a:endParaRPr lang="fr-FR"/>
          </a:p>
        </p:txBody>
      </p:sp>
      <p:sp>
        <p:nvSpPr>
          <p:cNvPr id="8" name="Espace réservé de la date 7"/>
          <p:cNvSpPr>
            <a:spLocks noGrp="1"/>
          </p:cNvSpPr>
          <p:nvPr>
            <p:ph type="dt" sz="half" idx="10"/>
          </p:nvPr>
        </p:nvSpPr>
        <p:spPr/>
        <p:txBody>
          <a:bodyPr/>
          <a:lstStyle/>
          <a:p>
            <a:fld id="{74DC422A-0A3E-42F5-87CC-161E1D4D1511}" type="datetime1">
              <a:rPr lang="fr-FR" smtClean="0"/>
              <a:t>30/11/2016</a:t>
            </a:fld>
            <a:endParaRPr lang="fr-F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64704"/>
            <a:ext cx="8229600" cy="506320"/>
          </a:xfrm>
        </p:spPr>
        <p:txBody>
          <a:bodyPr>
            <a:normAutofit fontScale="90000"/>
          </a:bodyPr>
          <a:lstStyle/>
          <a:p>
            <a:pPr algn="ctr"/>
            <a:r>
              <a:rPr lang="fr-FR" sz="3200" b="1" dirty="0">
                <a:solidFill>
                  <a:schemeClr val="accent3">
                    <a:lumMod val="75000"/>
                  </a:schemeClr>
                </a:solidFill>
              </a:rPr>
              <a:t>Recommandations</a:t>
            </a:r>
          </a:p>
        </p:txBody>
      </p:sp>
      <p:sp>
        <p:nvSpPr>
          <p:cNvPr id="3" name="Espace réservé du contenu 2"/>
          <p:cNvSpPr>
            <a:spLocks noGrp="1"/>
          </p:cNvSpPr>
          <p:nvPr>
            <p:ph idx="1"/>
          </p:nvPr>
        </p:nvSpPr>
        <p:spPr>
          <a:xfrm>
            <a:off x="251520" y="1844824"/>
            <a:ext cx="8640960" cy="4680520"/>
          </a:xfrm>
        </p:spPr>
        <p:txBody>
          <a:bodyPr>
            <a:normAutofit fontScale="25000" lnSpcReduction="20000"/>
          </a:bodyPr>
          <a:lstStyle/>
          <a:p>
            <a:pPr marL="0" indent="0">
              <a:buNone/>
            </a:pPr>
            <a:endParaRPr lang="fr-FR" sz="900" dirty="0">
              <a:solidFill>
                <a:schemeClr val="accent1"/>
              </a:solidFill>
            </a:endParaRPr>
          </a:p>
          <a:p>
            <a:pPr marL="0" indent="0">
              <a:buNone/>
            </a:pPr>
            <a:r>
              <a:rPr lang="fr-FR" sz="7200" dirty="0">
                <a:solidFill>
                  <a:schemeClr val="accent1"/>
                </a:solidFill>
              </a:rPr>
              <a:t>Thème 1: scolarisation, accès, équité et intégration sous-régionale</a:t>
            </a:r>
          </a:p>
          <a:p>
            <a:pPr marL="0" indent="0">
              <a:buNone/>
            </a:pPr>
            <a:endParaRPr lang="fr-FR" sz="3600" dirty="0">
              <a:solidFill>
                <a:schemeClr val="accent1"/>
              </a:solidFill>
            </a:endParaRPr>
          </a:p>
          <a:p>
            <a:pPr marL="361950" indent="0">
              <a:buFont typeface="Arial" pitchFamily="34" charset="0"/>
              <a:buChar char="•"/>
            </a:pPr>
            <a:r>
              <a:rPr lang="fr-FR" sz="7200" dirty="0"/>
              <a:t>L’immatriculation des étudiants de l’espace UEMOA </a:t>
            </a:r>
          </a:p>
          <a:p>
            <a:pPr marL="0" indent="0">
              <a:buNone/>
            </a:pPr>
            <a:endParaRPr lang="fr-FR" sz="3600" dirty="0"/>
          </a:p>
          <a:p>
            <a:pPr marL="0" indent="0">
              <a:buNone/>
            </a:pPr>
            <a:r>
              <a:rPr lang="fr-FR" sz="7200" dirty="0">
                <a:solidFill>
                  <a:schemeClr val="accent1"/>
                </a:solidFill>
              </a:rPr>
              <a:t>Thème 2: efficacité interne</a:t>
            </a:r>
          </a:p>
          <a:p>
            <a:pPr marL="0" indent="0">
              <a:buNone/>
            </a:pPr>
            <a:endParaRPr lang="fr-FR" sz="3600" dirty="0">
              <a:solidFill>
                <a:schemeClr val="accent1"/>
              </a:solidFill>
            </a:endParaRPr>
          </a:p>
          <a:p>
            <a:pPr marL="361950" indent="0">
              <a:buFont typeface="Arial" pitchFamily="34" charset="0"/>
              <a:buChar char="•"/>
            </a:pPr>
            <a:r>
              <a:rPr lang="fr-FR" sz="7200" dirty="0"/>
              <a:t>Tenir un fichier sur les soutenances au BTS;</a:t>
            </a:r>
          </a:p>
          <a:p>
            <a:pPr marL="361950" indent="79375" algn="just">
              <a:buFont typeface="Arial" pitchFamily="34" charset="0"/>
              <a:buChar char="•"/>
            </a:pPr>
            <a:r>
              <a:rPr lang="fr-FR" sz="7200" dirty="0"/>
              <a:t>Prévoir des indicateurs de mesures d’efficacité interne spécifiques à la reforme LMD (ex: (1)proportion d’étudiants de l’année n’ayant pas validé la totalité de leurs UE en année n-1; (2) durée moyenne de validation de la totalité des UE par étudiant d’un niveau donné.</a:t>
            </a:r>
          </a:p>
          <a:p>
            <a:pPr marL="361950" indent="-361950">
              <a:buNone/>
            </a:pPr>
            <a:r>
              <a:rPr lang="fr-FR" sz="7200" dirty="0">
                <a:solidFill>
                  <a:schemeClr val="accent1"/>
                </a:solidFill>
              </a:rPr>
              <a:t>Thème 3: efficacité externe</a:t>
            </a:r>
          </a:p>
          <a:p>
            <a:pPr marL="361950" indent="0" algn="just">
              <a:buFont typeface="Arial" pitchFamily="34" charset="0"/>
              <a:buChar char="•"/>
            </a:pPr>
            <a:r>
              <a:rPr lang="fr-FR" sz="7200" dirty="0"/>
              <a:t>Mettre en place un mécanisme impliquant les établissements, les entreprises, les administrations publiques (fonction publique et INS) , les cabinets privés de placement et l’agence de gestion de l’emploi pour  le suivi de l’insertion des diplômés (modèle du NIGER).</a:t>
            </a:r>
          </a:p>
          <a:p>
            <a:pPr marL="0" indent="0">
              <a:buNone/>
            </a:pPr>
            <a:endParaRPr lang="fr-FR" sz="3600" dirty="0">
              <a:solidFill>
                <a:schemeClr val="accent1"/>
              </a:solidFill>
            </a:endParaRPr>
          </a:p>
          <a:p>
            <a:pPr marL="0" indent="0">
              <a:buNone/>
            </a:pPr>
            <a:r>
              <a:rPr lang="fr-FR" sz="7200" dirty="0">
                <a:solidFill>
                  <a:schemeClr val="accent1"/>
                </a:solidFill>
              </a:rPr>
              <a:t>Thème 4: ressources humaines</a:t>
            </a:r>
          </a:p>
          <a:p>
            <a:pPr marL="361950" indent="0" algn="just">
              <a:buFont typeface="Arial" pitchFamily="34" charset="0"/>
              <a:buChar char="•"/>
            </a:pPr>
            <a:r>
              <a:rPr lang="fr-FR" sz="7200" dirty="0"/>
              <a:t>Sensibiliser les chefs d’établissements à tenir des fichiers sur les volumes horaires  par enseignant permanent et vacataire et par spécialité.</a:t>
            </a:r>
          </a:p>
        </p:txBody>
      </p:sp>
      <p:sp>
        <p:nvSpPr>
          <p:cNvPr id="4" name="Espace réservé du numéro de diapositive 3"/>
          <p:cNvSpPr>
            <a:spLocks noGrp="1"/>
          </p:cNvSpPr>
          <p:nvPr>
            <p:ph type="sldNum" sz="quarter" idx="12"/>
          </p:nvPr>
        </p:nvSpPr>
        <p:spPr/>
        <p:txBody>
          <a:bodyPr/>
          <a:lstStyle/>
          <a:p>
            <a:fld id="{406BD97B-727F-48C6-ADE2-1F8C5F171D82}" type="slidenum">
              <a:rPr lang="fr-FR" smtClean="0"/>
              <a:pPr/>
              <a:t>42</a:t>
            </a:fld>
            <a:endParaRPr lang="fr-FR"/>
          </a:p>
        </p:txBody>
      </p:sp>
      <p:sp>
        <p:nvSpPr>
          <p:cNvPr id="5" name="Espace réservé de la date 4"/>
          <p:cNvSpPr>
            <a:spLocks noGrp="1"/>
          </p:cNvSpPr>
          <p:nvPr>
            <p:ph type="dt" sz="half" idx="10"/>
          </p:nvPr>
        </p:nvSpPr>
        <p:spPr/>
        <p:txBody>
          <a:bodyPr/>
          <a:lstStyle/>
          <a:p>
            <a:fld id="{A9195646-13D6-4CB4-8236-44D46D89959D}" type="datetime1">
              <a:rPr lang="fr-FR" smtClean="0"/>
              <a:t>30/11/2016</a:t>
            </a:fld>
            <a:endParaRPr lang="fr-F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1988840"/>
            <a:ext cx="8229600" cy="1224136"/>
          </a:xfrm>
        </p:spPr>
        <p:style>
          <a:lnRef idx="1">
            <a:schemeClr val="accent3"/>
          </a:lnRef>
          <a:fillRef idx="2">
            <a:schemeClr val="accent3"/>
          </a:fillRef>
          <a:effectRef idx="1">
            <a:schemeClr val="accent3"/>
          </a:effectRef>
          <a:fontRef idx="minor">
            <a:schemeClr val="dk1"/>
          </a:fontRef>
        </p:style>
        <p:txBody>
          <a:bodyPr>
            <a:normAutofit fontScale="90000"/>
          </a:bodyPr>
          <a:lstStyle/>
          <a:p>
            <a:pPr algn="ctr"/>
            <a:r>
              <a:rPr lang="fr-FR" sz="3200" b="1" dirty="0">
                <a:solidFill>
                  <a:schemeClr val="accent3">
                    <a:lumMod val="75000"/>
                  </a:schemeClr>
                </a:solidFill>
              </a:rPr>
              <a:t>Je vous remercie de votre aimable attention</a:t>
            </a:r>
            <a:br>
              <a:rPr lang="fr-FR" sz="3200" b="1" dirty="0">
                <a:solidFill>
                  <a:schemeClr val="accent3">
                    <a:lumMod val="75000"/>
                  </a:schemeClr>
                </a:solidFill>
              </a:rPr>
            </a:br>
            <a:endParaRPr lang="fr-FR" sz="3200" b="1" dirty="0">
              <a:solidFill>
                <a:schemeClr val="accent3">
                  <a:lumMod val="75000"/>
                </a:schemeClr>
              </a:solidFill>
            </a:endParaRPr>
          </a:p>
        </p:txBody>
      </p:sp>
      <p:sp>
        <p:nvSpPr>
          <p:cNvPr id="4" name="Espace réservé du numéro de diapositive 3"/>
          <p:cNvSpPr>
            <a:spLocks noGrp="1"/>
          </p:cNvSpPr>
          <p:nvPr>
            <p:ph type="sldNum" sz="quarter" idx="12"/>
          </p:nvPr>
        </p:nvSpPr>
        <p:spPr/>
        <p:txBody>
          <a:bodyPr/>
          <a:lstStyle/>
          <a:p>
            <a:fld id="{406BD97B-727F-48C6-ADE2-1F8C5F171D82}" type="slidenum">
              <a:rPr lang="fr-FR" smtClean="0"/>
              <a:pPr/>
              <a:t>43</a:t>
            </a:fld>
            <a:endParaRPr lang="fr-FR"/>
          </a:p>
        </p:txBody>
      </p:sp>
      <p:sp>
        <p:nvSpPr>
          <p:cNvPr id="5" name="Espace réservé de la date 4"/>
          <p:cNvSpPr>
            <a:spLocks noGrp="1"/>
          </p:cNvSpPr>
          <p:nvPr>
            <p:ph type="dt" sz="half" idx="10"/>
          </p:nvPr>
        </p:nvSpPr>
        <p:spPr/>
        <p:txBody>
          <a:bodyPr/>
          <a:lstStyle/>
          <a:p>
            <a:fld id="{0FAAA1B4-7B4D-4087-B1DE-015DD083635D}" type="datetime1">
              <a:rPr lang="fr-FR" smtClean="0"/>
              <a:t>30/11/2016</a:t>
            </a:fld>
            <a:endParaRPr lang="fr-FR"/>
          </a:p>
        </p:txBody>
      </p:sp>
    </p:spTree>
    <p:extLst>
      <p:ext uri="{BB962C8B-B14F-4D97-AF65-F5344CB8AC3E}">
        <p14:creationId xmlns:p14="http://schemas.microsoft.com/office/powerpoint/2010/main" val="3351154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338120"/>
            <a:ext cx="8229600" cy="489790"/>
          </a:xfrm>
        </p:spPr>
        <p:txBody>
          <a:bodyPr>
            <a:noAutofit/>
          </a:bodyPr>
          <a:lstStyle/>
          <a:p>
            <a:pPr lvl="1" algn="l" rtl="0">
              <a:spcBef>
                <a:spcPct val="0"/>
              </a:spcBef>
            </a:pPr>
            <a:r>
              <a:rPr lang="fr-FR" sz="3200" b="1" kern="1200" dirty="0">
                <a:solidFill>
                  <a:schemeClr val="accent1"/>
                </a:solidFill>
                <a:latin typeface="+mj-lt"/>
                <a:ea typeface="+mj-ea"/>
                <a:cs typeface="+mj-cs"/>
              </a:rPr>
              <a:t>Données globales</a:t>
            </a:r>
            <a:endParaRPr lang="fr-FR" sz="3200" dirty="0">
              <a:solidFill>
                <a:schemeClr val="accent1"/>
              </a:solidFill>
            </a:endParaRPr>
          </a:p>
        </p:txBody>
      </p:sp>
      <p:graphicFrame>
        <p:nvGraphicFramePr>
          <p:cNvPr id="5" name="Tableau 4"/>
          <p:cNvGraphicFramePr>
            <a:graphicFrameLocks noGrp="1"/>
          </p:cNvGraphicFramePr>
          <p:nvPr/>
        </p:nvGraphicFramePr>
        <p:xfrm>
          <a:off x="251520" y="1535015"/>
          <a:ext cx="8640960" cy="4986479"/>
        </p:xfrm>
        <a:graphic>
          <a:graphicData uri="http://schemas.openxmlformats.org/drawingml/2006/table">
            <a:tbl>
              <a:tblPr/>
              <a:tblGrid>
                <a:gridCol w="1527901">
                  <a:extLst>
                    <a:ext uri="{9D8B030D-6E8A-4147-A177-3AD203B41FA5}">
                      <a16:colId xmlns:a16="http://schemas.microsoft.com/office/drawing/2014/main" val="20000"/>
                    </a:ext>
                  </a:extLst>
                </a:gridCol>
                <a:gridCol w="7113059">
                  <a:extLst>
                    <a:ext uri="{9D8B030D-6E8A-4147-A177-3AD203B41FA5}">
                      <a16:colId xmlns:a16="http://schemas.microsoft.com/office/drawing/2014/main" val="20001"/>
                    </a:ext>
                  </a:extLst>
                </a:gridCol>
              </a:tblGrid>
              <a:tr h="1024114">
                <a:tc>
                  <a:txBody>
                    <a:bodyPr/>
                    <a:lstStyle/>
                    <a:p>
                      <a:pPr>
                        <a:lnSpc>
                          <a:spcPct val="115000"/>
                        </a:lnSpc>
                        <a:spcAft>
                          <a:spcPts val="0"/>
                        </a:spcAft>
                      </a:pPr>
                      <a:r>
                        <a:rPr lang="fr-FR" sz="2000" dirty="0">
                          <a:latin typeface="Calibri"/>
                          <a:ea typeface="Calibri"/>
                          <a:cs typeface="Times New Roman"/>
                        </a:rPr>
                        <a:t>Tableau 1. 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2000" dirty="0">
                          <a:latin typeface="Calibri"/>
                          <a:ea typeface="Calibri"/>
                          <a:cs typeface="Times New Roman"/>
                        </a:rPr>
                        <a:t> Répartition du nombre d’établissements d’enseignement supérieur par type, statut et localisation géographique</a:t>
                      </a:r>
                      <a:r>
                        <a:rPr lang="fr-FR" sz="2000" b="1" dirty="0">
                          <a:latin typeface="Calibri"/>
                          <a:ea typeface="Calibri"/>
                          <a:cs typeface="Times New Roman"/>
                        </a:rPr>
                        <a:t> </a:t>
                      </a:r>
                      <a:endParaRPr lang="fr-FR"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024114">
                <a:tc>
                  <a:txBody>
                    <a:bodyPr/>
                    <a:lstStyle/>
                    <a:p>
                      <a:pPr>
                        <a:lnSpc>
                          <a:spcPct val="115000"/>
                        </a:lnSpc>
                        <a:spcAft>
                          <a:spcPts val="0"/>
                        </a:spcAft>
                      </a:pPr>
                      <a:r>
                        <a:rPr lang="fr-FR" sz="2000" dirty="0">
                          <a:latin typeface="Calibri"/>
                          <a:ea typeface="Calibri"/>
                          <a:cs typeface="Times New Roman"/>
                        </a:rPr>
                        <a:t>Tableau 1. 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2000" dirty="0">
                          <a:latin typeface="Calibri"/>
                          <a:ea typeface="Calibri"/>
                          <a:cs typeface="Times New Roman"/>
                        </a:rPr>
                        <a:t> Localisation géographique, ministère de tutelle et décret/Année de création des établissements d’enseignement supérieur</a:t>
                      </a:r>
                      <a:r>
                        <a:rPr lang="fr-FR" sz="2000" b="1" dirty="0">
                          <a:latin typeface="Calibri"/>
                          <a:ea typeface="Calibri"/>
                          <a:cs typeface="Times New Roman"/>
                        </a:rPr>
                        <a:t> </a:t>
                      </a:r>
                      <a:endParaRPr lang="fr-FR"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12057">
                <a:tc>
                  <a:txBody>
                    <a:bodyPr/>
                    <a:lstStyle/>
                    <a:p>
                      <a:pPr>
                        <a:lnSpc>
                          <a:spcPct val="115000"/>
                        </a:lnSpc>
                        <a:spcAft>
                          <a:spcPts val="0"/>
                        </a:spcAft>
                      </a:pPr>
                      <a:r>
                        <a:rPr lang="fr-FR" sz="2000" dirty="0">
                          <a:latin typeface="Calibri"/>
                          <a:ea typeface="Calibri"/>
                          <a:cs typeface="Times New Roman"/>
                        </a:rPr>
                        <a:t>Tableau 1. 3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2000" dirty="0">
                          <a:latin typeface="Calibri"/>
                          <a:ea typeface="Calibri"/>
                          <a:cs typeface="Times New Roman"/>
                        </a:rPr>
                        <a:t> Liste des filières par faculté/institut/école des Universités publiques</a:t>
                      </a:r>
                      <a:r>
                        <a:rPr lang="fr-FR" sz="2000" b="1" dirty="0">
                          <a:latin typeface="Calibri"/>
                          <a:ea typeface="Calibri"/>
                          <a:cs typeface="Times New Roman"/>
                        </a:rPr>
                        <a:t> </a:t>
                      </a:r>
                      <a:endParaRPr lang="fr-FR"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12057">
                <a:tc>
                  <a:txBody>
                    <a:bodyPr/>
                    <a:lstStyle/>
                    <a:p>
                      <a:pPr>
                        <a:lnSpc>
                          <a:spcPct val="115000"/>
                        </a:lnSpc>
                        <a:spcAft>
                          <a:spcPts val="0"/>
                        </a:spcAft>
                      </a:pPr>
                      <a:r>
                        <a:rPr lang="fr-FR" sz="2000">
                          <a:latin typeface="Calibri"/>
                          <a:ea typeface="Calibri"/>
                          <a:cs typeface="Times New Roman"/>
                        </a:rPr>
                        <a:t>Tableau 1. 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2000" dirty="0">
                          <a:latin typeface="Calibri"/>
                          <a:ea typeface="Calibri"/>
                          <a:cs typeface="Times New Roman"/>
                        </a:rPr>
                        <a:t> Liste des filières des universités privées</a:t>
                      </a:r>
                      <a:r>
                        <a:rPr lang="fr-FR" sz="2000" b="1" dirty="0">
                          <a:latin typeface="Calibri"/>
                          <a:ea typeface="Calibri"/>
                          <a:cs typeface="Times New Roman"/>
                        </a:rPr>
                        <a:t> </a:t>
                      </a:r>
                      <a:endParaRPr lang="fr-FR"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12057">
                <a:tc>
                  <a:txBody>
                    <a:bodyPr/>
                    <a:lstStyle/>
                    <a:p>
                      <a:pPr>
                        <a:lnSpc>
                          <a:spcPct val="115000"/>
                        </a:lnSpc>
                        <a:spcAft>
                          <a:spcPts val="0"/>
                        </a:spcAft>
                      </a:pPr>
                      <a:r>
                        <a:rPr lang="fr-FR" sz="2000" dirty="0">
                          <a:latin typeface="Calibri"/>
                          <a:ea typeface="Calibri"/>
                          <a:cs typeface="Times New Roman"/>
                        </a:rPr>
                        <a:t>Tableau 1. 5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2000" dirty="0">
                          <a:latin typeface="Calibri"/>
                          <a:ea typeface="Calibri"/>
                          <a:cs typeface="Times New Roman"/>
                        </a:rPr>
                        <a:t> Liste des filières des grandes écoles publiques hors universités</a:t>
                      </a:r>
                      <a:r>
                        <a:rPr lang="fr-FR" sz="2000" b="1" dirty="0">
                          <a:latin typeface="Calibri"/>
                          <a:ea typeface="Calibri"/>
                          <a:cs typeface="Times New Roman"/>
                        </a:rPr>
                        <a:t> </a:t>
                      </a:r>
                      <a:endParaRPr lang="fr-FR"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12057">
                <a:tc>
                  <a:txBody>
                    <a:bodyPr/>
                    <a:lstStyle/>
                    <a:p>
                      <a:pPr>
                        <a:lnSpc>
                          <a:spcPct val="115000"/>
                        </a:lnSpc>
                        <a:spcAft>
                          <a:spcPts val="0"/>
                        </a:spcAft>
                      </a:pPr>
                      <a:r>
                        <a:rPr lang="fr-FR" sz="2000">
                          <a:latin typeface="Calibri"/>
                          <a:ea typeface="Calibri"/>
                          <a:cs typeface="Times New Roman"/>
                        </a:rPr>
                        <a:t>Tableau 1. 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2000" dirty="0">
                          <a:latin typeface="Calibri"/>
                          <a:ea typeface="Calibri"/>
                          <a:cs typeface="Times New Roman"/>
                        </a:rPr>
                        <a:t> Liste des filières des Grandes écoles privées</a:t>
                      </a:r>
                      <a:r>
                        <a:rPr lang="fr-FR" sz="2000" b="1" dirty="0">
                          <a:latin typeface="Calibri"/>
                          <a:ea typeface="Calibri"/>
                          <a:cs typeface="Times New Roman"/>
                        </a:rPr>
                        <a:t> </a:t>
                      </a:r>
                      <a:endParaRPr lang="fr-FR"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12057">
                <a:tc>
                  <a:txBody>
                    <a:bodyPr/>
                    <a:lstStyle/>
                    <a:p>
                      <a:pPr>
                        <a:lnSpc>
                          <a:spcPct val="115000"/>
                        </a:lnSpc>
                        <a:spcAft>
                          <a:spcPts val="0"/>
                        </a:spcAft>
                      </a:pPr>
                      <a:r>
                        <a:rPr lang="fr-FR" sz="2000" dirty="0">
                          <a:latin typeface="Calibri"/>
                          <a:ea typeface="Calibri"/>
                          <a:cs typeface="Times New Roman"/>
                        </a:rPr>
                        <a:t>Tableau 1. 7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2000" dirty="0">
                          <a:latin typeface="Calibri"/>
                          <a:ea typeface="Calibri"/>
                          <a:cs typeface="Times New Roman"/>
                        </a:rPr>
                        <a:t> Importance des filières dans les universités et grandes écoles en fonction du nombre d’étudiants inscrits</a:t>
                      </a:r>
                      <a:r>
                        <a:rPr lang="fr-FR" sz="2000" b="1" dirty="0">
                          <a:latin typeface="Calibri"/>
                          <a:ea typeface="Calibri"/>
                          <a:cs typeface="Times New Roman"/>
                        </a:rPr>
                        <a:t> </a:t>
                      </a:r>
                      <a:endParaRPr lang="fr-FR"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6" name="Titre 1"/>
          <p:cNvSpPr txBox="1">
            <a:spLocks/>
          </p:cNvSpPr>
          <p:nvPr/>
        </p:nvSpPr>
        <p:spPr>
          <a:xfrm>
            <a:off x="509558" y="912548"/>
            <a:ext cx="8229600" cy="489790"/>
          </a:xfrm>
          <a:prstGeom prst="rect">
            <a:avLst/>
          </a:prstGeom>
        </p:spPr>
        <p:txBody>
          <a:bodyPr vert="horz" lIns="0" rIns="0" bIns="0" anchor="b">
            <a:noAutofit/>
          </a:bodyPr>
          <a:lstStyle/>
          <a:p>
            <a:pPr marL="0" marR="0" lvl="1" indent="0" algn="l" defTabSz="914400" rtl="0" eaLnBrk="1" fontAlgn="auto" latinLnBrk="0" hangingPunct="1">
              <a:lnSpc>
                <a:spcPct val="100000"/>
              </a:lnSpc>
              <a:spcBef>
                <a:spcPct val="0"/>
              </a:spcBef>
              <a:spcAft>
                <a:spcPts val="0"/>
              </a:spcAft>
              <a:buClrTx/>
              <a:buSzTx/>
              <a:buFontTx/>
              <a:buNone/>
              <a:tabLst/>
              <a:defRPr/>
            </a:pPr>
            <a:r>
              <a:rPr kumimoji="0" lang="fr-FR" sz="2800" b="1" i="0" u="none" strike="noStrike" kern="1200" cap="none" spc="0" normalizeH="0" baseline="0" noProof="0" dirty="0">
                <a:ln>
                  <a:noFill/>
                </a:ln>
                <a:effectLst/>
                <a:uLnTx/>
                <a:uFillTx/>
                <a:latin typeface="+mj-lt"/>
                <a:ea typeface="+mj-ea"/>
                <a:cs typeface="+mj-cs"/>
              </a:rPr>
              <a:t>La liste</a:t>
            </a:r>
            <a:r>
              <a:rPr kumimoji="0" lang="fr-FR" sz="2800" b="1" i="0" u="none" strike="noStrike" kern="1200" cap="none" spc="0" normalizeH="0" noProof="0" dirty="0">
                <a:ln>
                  <a:noFill/>
                </a:ln>
                <a:effectLst/>
                <a:uLnTx/>
                <a:uFillTx/>
                <a:latin typeface="+mj-lt"/>
                <a:ea typeface="+mj-ea"/>
                <a:cs typeface="+mj-cs"/>
              </a:rPr>
              <a:t> des 12 tableaux se présente comme suit:</a:t>
            </a:r>
            <a:endParaRPr kumimoji="0" lang="fr-FR" sz="2800" b="0" i="0" u="none" strike="noStrike" kern="0" cap="none" spc="0" normalizeH="0" baseline="0" noProof="0" dirty="0">
              <a:ln>
                <a:noFill/>
              </a:ln>
              <a:effectLst/>
              <a:uLnTx/>
              <a:uFillTx/>
            </a:endParaRPr>
          </a:p>
        </p:txBody>
      </p:sp>
      <p:sp>
        <p:nvSpPr>
          <p:cNvPr id="3" name="Espace réservé du numéro de diapositive 2"/>
          <p:cNvSpPr>
            <a:spLocks noGrp="1"/>
          </p:cNvSpPr>
          <p:nvPr>
            <p:ph type="sldNum" sz="quarter" idx="12"/>
          </p:nvPr>
        </p:nvSpPr>
        <p:spPr/>
        <p:txBody>
          <a:bodyPr/>
          <a:lstStyle/>
          <a:p>
            <a:fld id="{406BD97B-727F-48C6-ADE2-1F8C5F171D82}" type="slidenum">
              <a:rPr lang="fr-FR" smtClean="0"/>
              <a:pPr/>
              <a:t>5</a:t>
            </a:fld>
            <a:endParaRPr lang="fr-FR"/>
          </a:p>
        </p:txBody>
      </p:sp>
      <p:sp>
        <p:nvSpPr>
          <p:cNvPr id="4" name="Espace réservé de la date 3"/>
          <p:cNvSpPr>
            <a:spLocks noGrp="1"/>
          </p:cNvSpPr>
          <p:nvPr>
            <p:ph type="dt" sz="half" idx="10"/>
          </p:nvPr>
        </p:nvSpPr>
        <p:spPr/>
        <p:txBody>
          <a:bodyPr/>
          <a:lstStyle/>
          <a:p>
            <a:fld id="{48529DE3-6E38-4A45-966D-80C7C2F8E687}" type="datetime1">
              <a:rPr lang="fr-FR" smtClean="0"/>
              <a:t>30/11/2016</a:t>
            </a:fld>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642918"/>
            <a:ext cx="8229600" cy="489790"/>
          </a:xfrm>
        </p:spPr>
        <p:txBody>
          <a:bodyPr>
            <a:noAutofit/>
          </a:bodyPr>
          <a:lstStyle/>
          <a:p>
            <a:pPr lvl="1" algn="l" rtl="0">
              <a:spcBef>
                <a:spcPct val="0"/>
              </a:spcBef>
            </a:pPr>
            <a:r>
              <a:rPr lang="fr-FR" sz="3200" b="1" kern="1200" dirty="0">
                <a:solidFill>
                  <a:schemeClr val="accent1"/>
                </a:solidFill>
                <a:latin typeface="+mj-lt"/>
                <a:ea typeface="+mj-ea"/>
                <a:cs typeface="+mj-cs"/>
                <a:hlinkClick r:id="rId2" action="ppaction://hlinkfile"/>
              </a:rPr>
              <a:t>Données globales </a:t>
            </a:r>
            <a:r>
              <a:rPr lang="fr-FR" sz="3200" b="1" kern="1200" dirty="0">
                <a:solidFill>
                  <a:schemeClr val="accent1"/>
                </a:solidFill>
                <a:latin typeface="+mj-lt"/>
                <a:ea typeface="+mj-ea"/>
                <a:cs typeface="+mj-cs"/>
              </a:rPr>
              <a:t>(Suite et fin)</a:t>
            </a:r>
            <a:endParaRPr lang="fr-FR" sz="3200" dirty="0">
              <a:solidFill>
                <a:schemeClr val="accent1"/>
              </a:solidFill>
            </a:endParaRPr>
          </a:p>
        </p:txBody>
      </p:sp>
      <p:graphicFrame>
        <p:nvGraphicFramePr>
          <p:cNvPr id="4" name="Tableau 3"/>
          <p:cNvGraphicFramePr>
            <a:graphicFrameLocks noGrp="1"/>
          </p:cNvGraphicFramePr>
          <p:nvPr/>
        </p:nvGraphicFramePr>
        <p:xfrm>
          <a:off x="467544" y="1628800"/>
          <a:ext cx="8280920" cy="4680520"/>
        </p:xfrm>
        <a:graphic>
          <a:graphicData uri="http://schemas.openxmlformats.org/drawingml/2006/table">
            <a:tbl>
              <a:tblPr/>
              <a:tblGrid>
                <a:gridCol w="1607396">
                  <a:extLst>
                    <a:ext uri="{9D8B030D-6E8A-4147-A177-3AD203B41FA5}">
                      <a16:colId xmlns:a16="http://schemas.microsoft.com/office/drawing/2014/main" val="20000"/>
                    </a:ext>
                  </a:extLst>
                </a:gridCol>
                <a:gridCol w="6673524">
                  <a:extLst>
                    <a:ext uri="{9D8B030D-6E8A-4147-A177-3AD203B41FA5}">
                      <a16:colId xmlns:a16="http://schemas.microsoft.com/office/drawing/2014/main" val="20001"/>
                    </a:ext>
                  </a:extLst>
                </a:gridCol>
              </a:tblGrid>
              <a:tr h="936104">
                <a:tc>
                  <a:txBody>
                    <a:bodyPr/>
                    <a:lstStyle/>
                    <a:p>
                      <a:pPr>
                        <a:lnSpc>
                          <a:spcPct val="115000"/>
                        </a:lnSpc>
                        <a:spcAft>
                          <a:spcPts val="0"/>
                        </a:spcAft>
                      </a:pPr>
                      <a:r>
                        <a:rPr lang="fr-FR" sz="2000" dirty="0">
                          <a:latin typeface="Calibri"/>
                          <a:ea typeface="Calibri"/>
                          <a:cs typeface="Times New Roman"/>
                        </a:rPr>
                        <a:t>Tableau 1. 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2000" dirty="0">
                          <a:latin typeface="Calibri"/>
                          <a:ea typeface="Calibri"/>
                          <a:cs typeface="Times New Roman"/>
                        </a:rPr>
                        <a:t> Importance des filières dans les universités publiques en fonction du nombre d’étudiants inscrits</a:t>
                      </a:r>
                      <a:r>
                        <a:rPr lang="fr-FR" sz="2000" b="1" dirty="0">
                          <a:latin typeface="Calibri"/>
                          <a:ea typeface="Calibri"/>
                          <a:cs typeface="Times New Roman"/>
                        </a:rPr>
                        <a:t> </a:t>
                      </a:r>
                      <a:endParaRPr lang="fr-FR"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36104">
                <a:tc>
                  <a:txBody>
                    <a:bodyPr/>
                    <a:lstStyle/>
                    <a:p>
                      <a:pPr>
                        <a:lnSpc>
                          <a:spcPct val="115000"/>
                        </a:lnSpc>
                        <a:spcAft>
                          <a:spcPts val="0"/>
                        </a:spcAft>
                      </a:pPr>
                      <a:r>
                        <a:rPr lang="fr-FR" sz="2000" dirty="0">
                          <a:latin typeface="Calibri"/>
                          <a:ea typeface="Calibri"/>
                          <a:cs typeface="Times New Roman"/>
                        </a:rPr>
                        <a:t>Tableau 1. 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2000" dirty="0">
                          <a:latin typeface="Calibri"/>
                          <a:ea typeface="Calibri"/>
                          <a:cs typeface="Times New Roman"/>
                        </a:rPr>
                        <a:t> Importance des filières dans les universités privées en fonction du nombre d’étudiants inscrits</a:t>
                      </a:r>
                      <a:r>
                        <a:rPr lang="fr-FR" sz="2000" b="1" dirty="0">
                          <a:latin typeface="Calibri"/>
                          <a:ea typeface="Calibri"/>
                          <a:cs typeface="Times New Roman"/>
                        </a:rPr>
                        <a:t> </a:t>
                      </a:r>
                      <a:endParaRPr lang="fr-FR"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936104">
                <a:tc>
                  <a:txBody>
                    <a:bodyPr/>
                    <a:lstStyle/>
                    <a:p>
                      <a:pPr>
                        <a:lnSpc>
                          <a:spcPct val="115000"/>
                        </a:lnSpc>
                        <a:spcAft>
                          <a:spcPts val="0"/>
                        </a:spcAft>
                      </a:pPr>
                      <a:r>
                        <a:rPr lang="fr-FR" sz="2000" dirty="0">
                          <a:latin typeface="Calibri"/>
                          <a:ea typeface="Calibri"/>
                          <a:cs typeface="Times New Roman"/>
                        </a:rPr>
                        <a:t>Tableau 1. 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2000" dirty="0">
                          <a:latin typeface="Calibri"/>
                          <a:ea typeface="Calibri"/>
                          <a:cs typeface="Times New Roman"/>
                        </a:rPr>
                        <a:t> Importance des filières dans les Grandes écoles publiques hors université en fonction du nombre d’étudiants inscrits</a:t>
                      </a:r>
                      <a:r>
                        <a:rPr lang="fr-FR" sz="2000" b="1" dirty="0">
                          <a:latin typeface="Calibri"/>
                          <a:ea typeface="Calibri"/>
                          <a:cs typeface="Times New Roman"/>
                        </a:rPr>
                        <a:t> </a:t>
                      </a:r>
                      <a:endParaRPr lang="fr-FR"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936104">
                <a:tc>
                  <a:txBody>
                    <a:bodyPr/>
                    <a:lstStyle/>
                    <a:p>
                      <a:pPr>
                        <a:lnSpc>
                          <a:spcPct val="115000"/>
                        </a:lnSpc>
                        <a:spcAft>
                          <a:spcPts val="0"/>
                        </a:spcAft>
                      </a:pPr>
                      <a:r>
                        <a:rPr lang="fr-FR" sz="2000" dirty="0">
                          <a:latin typeface="Calibri"/>
                          <a:ea typeface="Calibri"/>
                          <a:cs typeface="Times New Roman"/>
                        </a:rPr>
                        <a:t>Tableau 1. 11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2000" dirty="0">
                          <a:latin typeface="Calibri"/>
                          <a:ea typeface="Calibri"/>
                          <a:cs typeface="Times New Roman"/>
                        </a:rPr>
                        <a:t> Importance des filières dans les Grandes écoles privées en fonction du nombre d’étudiants inscrits</a:t>
                      </a:r>
                      <a:r>
                        <a:rPr lang="fr-FR" sz="2000" b="1" dirty="0">
                          <a:latin typeface="Calibri"/>
                          <a:ea typeface="Calibri"/>
                          <a:cs typeface="Times New Roman"/>
                        </a:rPr>
                        <a:t> </a:t>
                      </a:r>
                      <a:endParaRPr lang="fr-FR"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936104">
                <a:tc>
                  <a:txBody>
                    <a:bodyPr/>
                    <a:lstStyle/>
                    <a:p>
                      <a:pPr>
                        <a:lnSpc>
                          <a:spcPct val="115000"/>
                        </a:lnSpc>
                        <a:spcAft>
                          <a:spcPts val="0"/>
                        </a:spcAft>
                      </a:pPr>
                      <a:r>
                        <a:rPr lang="fr-FR" sz="2000">
                          <a:latin typeface="Calibri"/>
                          <a:ea typeface="Calibri"/>
                          <a:cs typeface="Times New Roman"/>
                        </a:rPr>
                        <a:t>Tableau 1. 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2000" dirty="0">
                          <a:latin typeface="Calibri"/>
                          <a:ea typeface="Calibri"/>
                          <a:cs typeface="Times New Roman"/>
                        </a:rPr>
                        <a:t> Caractéristiques des Diplômes préparés dans les établissements d’enseignement supérieur</a:t>
                      </a:r>
                      <a:r>
                        <a:rPr lang="fr-FR" sz="2000" b="1" dirty="0">
                          <a:latin typeface="Calibri"/>
                          <a:ea typeface="Calibri"/>
                          <a:cs typeface="Times New Roman"/>
                        </a:rPr>
                        <a:t> </a:t>
                      </a:r>
                      <a:endParaRPr lang="fr-FR"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3" name="Espace réservé du numéro de diapositive 2"/>
          <p:cNvSpPr>
            <a:spLocks noGrp="1"/>
          </p:cNvSpPr>
          <p:nvPr>
            <p:ph type="sldNum" sz="quarter" idx="12"/>
          </p:nvPr>
        </p:nvSpPr>
        <p:spPr/>
        <p:txBody>
          <a:bodyPr/>
          <a:lstStyle/>
          <a:p>
            <a:fld id="{406BD97B-727F-48C6-ADE2-1F8C5F171D82}" type="slidenum">
              <a:rPr lang="fr-FR" smtClean="0"/>
              <a:pPr/>
              <a:t>6</a:t>
            </a:fld>
            <a:endParaRPr lang="fr-FR"/>
          </a:p>
        </p:txBody>
      </p:sp>
      <p:sp>
        <p:nvSpPr>
          <p:cNvPr id="5" name="Espace réservé de la date 4"/>
          <p:cNvSpPr>
            <a:spLocks noGrp="1"/>
          </p:cNvSpPr>
          <p:nvPr>
            <p:ph type="dt" sz="half" idx="10"/>
          </p:nvPr>
        </p:nvSpPr>
        <p:spPr/>
        <p:txBody>
          <a:bodyPr/>
          <a:lstStyle/>
          <a:p>
            <a:fld id="{9FD61BD8-E510-489C-886F-49C294E1B550}" type="datetime1">
              <a:rPr lang="fr-FR" smtClean="0"/>
              <a:t>30/11/2016</a:t>
            </a:fld>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435280" cy="1143000"/>
          </a:xfrm>
        </p:spPr>
        <p:txBody>
          <a:bodyPr>
            <a:noAutofit/>
          </a:bodyPr>
          <a:lstStyle/>
          <a:p>
            <a:r>
              <a:rPr lang="fr-FR" sz="3200" b="1" dirty="0">
                <a:solidFill>
                  <a:srgbClr val="0070C0"/>
                </a:solidFill>
              </a:rPr>
              <a:t>Thème 1: L’accès, la scolarisation, l’équité, la mobilité et l’intégration sous-régionale</a:t>
            </a:r>
          </a:p>
        </p:txBody>
      </p:sp>
      <p:sp>
        <p:nvSpPr>
          <p:cNvPr id="3" name="Espace réservé du contenu 2"/>
          <p:cNvSpPr>
            <a:spLocks noGrp="1"/>
          </p:cNvSpPr>
          <p:nvPr>
            <p:ph idx="1"/>
          </p:nvPr>
        </p:nvSpPr>
        <p:spPr/>
        <p:txBody>
          <a:bodyPr>
            <a:normAutofit fontScale="92500" lnSpcReduction="10000"/>
          </a:bodyPr>
          <a:lstStyle/>
          <a:p>
            <a:pPr>
              <a:buNone/>
            </a:pPr>
            <a:r>
              <a:rPr lang="fr-FR" b="1" dirty="0"/>
              <a:t>Objectifs :</a:t>
            </a:r>
            <a:endParaRPr lang="fr-FR" dirty="0"/>
          </a:p>
          <a:p>
            <a:pPr>
              <a:buNone/>
            </a:pPr>
            <a:r>
              <a:rPr lang="fr-FR" i="1" dirty="0"/>
              <a:t>1. Optimiser l’offre de formation et maîtriser la demande d’enseignement Supérieur par filière de formation ;</a:t>
            </a:r>
            <a:endParaRPr lang="fr-FR" dirty="0"/>
          </a:p>
          <a:p>
            <a:pPr>
              <a:buNone/>
            </a:pPr>
            <a:r>
              <a:rPr lang="fr-FR" i="1" dirty="0"/>
              <a:t>2. Maîtriser l’accès, les recrutements et la scolarisation dans l’enseignement supérieur ;</a:t>
            </a:r>
            <a:endParaRPr lang="fr-FR" dirty="0"/>
          </a:p>
          <a:p>
            <a:pPr>
              <a:buNone/>
            </a:pPr>
            <a:r>
              <a:rPr lang="fr-FR" i="1" dirty="0"/>
              <a:t>3. Réduire les inégalités d’accès ;</a:t>
            </a:r>
            <a:endParaRPr lang="fr-FR" dirty="0"/>
          </a:p>
          <a:p>
            <a:pPr>
              <a:buNone/>
            </a:pPr>
            <a:r>
              <a:rPr lang="fr-FR" i="1" dirty="0"/>
              <a:t>4. Maîtriser la mobilité des étudiants ;</a:t>
            </a:r>
            <a:endParaRPr lang="fr-FR" dirty="0"/>
          </a:p>
          <a:p>
            <a:pPr>
              <a:buNone/>
            </a:pPr>
            <a:r>
              <a:rPr lang="fr-FR" i="1" dirty="0"/>
              <a:t>5. Suivre la politique régionale de l’enseignement supérieur au sein de l’UEMOA ;</a:t>
            </a:r>
            <a:endParaRPr lang="fr-FR" dirty="0"/>
          </a:p>
          <a:p>
            <a:pPr>
              <a:buNone/>
            </a:pPr>
            <a:r>
              <a:rPr lang="fr-FR" i="1" dirty="0"/>
              <a:t>6. Décentraliser les infrastructures de l’Enseignement Supérieur.</a:t>
            </a:r>
            <a:endParaRPr lang="fr-FR" dirty="0"/>
          </a:p>
          <a:p>
            <a:pPr>
              <a:buNone/>
            </a:pPr>
            <a:endParaRPr lang="fr-FR" dirty="0"/>
          </a:p>
        </p:txBody>
      </p:sp>
      <p:sp>
        <p:nvSpPr>
          <p:cNvPr id="4" name="Espace réservé du numéro de diapositive 3"/>
          <p:cNvSpPr>
            <a:spLocks noGrp="1"/>
          </p:cNvSpPr>
          <p:nvPr>
            <p:ph type="sldNum" sz="quarter" idx="12"/>
          </p:nvPr>
        </p:nvSpPr>
        <p:spPr/>
        <p:txBody>
          <a:bodyPr/>
          <a:lstStyle/>
          <a:p>
            <a:fld id="{406BD97B-727F-48C6-ADE2-1F8C5F171D82}" type="slidenum">
              <a:rPr lang="fr-FR" smtClean="0"/>
              <a:pPr/>
              <a:t>7</a:t>
            </a:fld>
            <a:endParaRPr lang="fr-FR"/>
          </a:p>
        </p:txBody>
      </p:sp>
      <p:sp>
        <p:nvSpPr>
          <p:cNvPr id="5" name="Espace réservé de la date 4"/>
          <p:cNvSpPr>
            <a:spLocks noGrp="1"/>
          </p:cNvSpPr>
          <p:nvPr>
            <p:ph type="dt" sz="half" idx="10"/>
          </p:nvPr>
        </p:nvSpPr>
        <p:spPr/>
        <p:txBody>
          <a:bodyPr/>
          <a:lstStyle/>
          <a:p>
            <a:fld id="{1DF5EF74-2813-4731-B7C7-6E004747C768}" type="datetime1">
              <a:rPr lang="fr-FR" smtClean="0"/>
              <a:t>30/11/2016</a:t>
            </a:fld>
            <a:endParaRPr 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42852"/>
            <a:ext cx="8229600" cy="1143000"/>
          </a:xfrm>
        </p:spPr>
        <p:txBody>
          <a:bodyPr>
            <a:noAutofit/>
          </a:bodyPr>
          <a:lstStyle/>
          <a:p>
            <a:r>
              <a:rPr lang="fr-FR" sz="3200" b="1" dirty="0">
                <a:solidFill>
                  <a:schemeClr val="accent3">
                    <a:lumMod val="75000"/>
                  </a:schemeClr>
                </a:solidFill>
                <a:hlinkClick r:id="rId2" action="ppaction://hlinkfile"/>
              </a:rPr>
              <a:t>Thème 1</a:t>
            </a:r>
            <a:r>
              <a:rPr lang="fr-FR" sz="3200" b="1" dirty="0">
                <a:solidFill>
                  <a:schemeClr val="accent3">
                    <a:lumMod val="75000"/>
                  </a:schemeClr>
                </a:solidFill>
              </a:rPr>
              <a:t>: L’accès, la scolarisation, l’équité, la mobilité et l’intégration sous-régionale</a:t>
            </a:r>
          </a:p>
        </p:txBody>
      </p:sp>
      <p:graphicFrame>
        <p:nvGraphicFramePr>
          <p:cNvPr id="5" name="Espace réservé du contenu 4"/>
          <p:cNvGraphicFramePr>
            <a:graphicFrameLocks noGrp="1"/>
          </p:cNvGraphicFramePr>
          <p:nvPr>
            <p:ph idx="1"/>
          </p:nvPr>
        </p:nvGraphicFramePr>
        <p:xfrm>
          <a:off x="251520" y="1214422"/>
          <a:ext cx="8712968" cy="5556913"/>
        </p:xfrm>
        <a:graphic>
          <a:graphicData uri="http://schemas.openxmlformats.org/drawingml/2006/table">
            <a:tbl>
              <a:tblPr firstRow="1" bandRow="1">
                <a:tableStyleId>{5C22544A-7EE6-4342-B048-85BDC9FD1C3A}</a:tableStyleId>
              </a:tblPr>
              <a:tblGrid>
                <a:gridCol w="3034111">
                  <a:extLst>
                    <a:ext uri="{9D8B030D-6E8A-4147-A177-3AD203B41FA5}">
                      <a16:colId xmlns:a16="http://schemas.microsoft.com/office/drawing/2014/main" val="20000"/>
                    </a:ext>
                  </a:extLst>
                </a:gridCol>
                <a:gridCol w="5678857">
                  <a:extLst>
                    <a:ext uri="{9D8B030D-6E8A-4147-A177-3AD203B41FA5}">
                      <a16:colId xmlns:a16="http://schemas.microsoft.com/office/drawing/2014/main" val="20001"/>
                    </a:ext>
                  </a:extLst>
                </a:gridCol>
              </a:tblGrid>
              <a:tr h="307880">
                <a:tc>
                  <a:txBody>
                    <a:bodyPr/>
                    <a:lstStyle/>
                    <a:p>
                      <a:r>
                        <a:rPr lang="fr-FR" dirty="0"/>
                        <a:t>Nom de l’indicateur</a:t>
                      </a:r>
                    </a:p>
                  </a:txBody>
                  <a:tcPr/>
                </a:tc>
                <a:tc>
                  <a:txBody>
                    <a:bodyPr/>
                    <a:lstStyle/>
                    <a:p>
                      <a:pPr algn="l"/>
                      <a:r>
                        <a:rPr lang="fr-FR" dirty="0"/>
                        <a:t>Mode de calcul</a:t>
                      </a:r>
                    </a:p>
                  </a:txBody>
                  <a:tcPr/>
                </a:tc>
                <a:extLst>
                  <a:ext uri="{0D108BD9-81ED-4DB2-BD59-A6C34878D82A}">
                    <a16:rowId xmlns:a16="http://schemas.microsoft.com/office/drawing/2014/main" val="10000"/>
                  </a:ext>
                </a:extLst>
              </a:tr>
              <a:tr h="769699">
                <a:tc>
                  <a:txBody>
                    <a:bodyPr/>
                    <a:lstStyle/>
                    <a:p>
                      <a:r>
                        <a:rPr lang="fr-FR" dirty="0"/>
                        <a:t>Taux de réussite</a:t>
                      </a:r>
                      <a:r>
                        <a:rPr lang="fr-FR" baseline="0" dirty="0"/>
                        <a:t> au baccalauréat</a:t>
                      </a:r>
                      <a:endParaRPr lang="fr-FR" dirty="0"/>
                    </a:p>
                  </a:txBody>
                  <a:tcPr/>
                </a:tc>
                <a:tc>
                  <a:txBody>
                    <a:bodyPr/>
                    <a:lstStyle/>
                    <a:p>
                      <a:pPr algn="l"/>
                      <a:r>
                        <a:rPr lang="fr-FR" sz="1800" dirty="0">
                          <a:solidFill>
                            <a:srgbClr val="000000"/>
                          </a:solidFill>
                          <a:ea typeface="Calibri"/>
                          <a:cs typeface="Times New Roman"/>
                        </a:rPr>
                        <a:t>Diviser</a:t>
                      </a:r>
                      <a:r>
                        <a:rPr lang="fr-FR" sz="1800" baseline="0" dirty="0">
                          <a:solidFill>
                            <a:srgbClr val="000000"/>
                          </a:solidFill>
                          <a:ea typeface="Calibri"/>
                          <a:cs typeface="Times New Roman"/>
                        </a:rPr>
                        <a:t> le </a:t>
                      </a:r>
                      <a:r>
                        <a:rPr lang="fr-FR" sz="1800" dirty="0">
                          <a:solidFill>
                            <a:srgbClr val="000000"/>
                          </a:solidFill>
                          <a:ea typeface="Calibri"/>
                          <a:cs typeface="Times New Roman"/>
                        </a:rPr>
                        <a:t>nombre de candidats déclarés admis par l’effectif total des candidats présents</a:t>
                      </a:r>
                      <a:endParaRPr lang="fr-FR" dirty="0"/>
                    </a:p>
                  </a:txBody>
                  <a:tcPr/>
                </a:tc>
                <a:extLst>
                  <a:ext uri="{0D108BD9-81ED-4DB2-BD59-A6C34878D82A}">
                    <a16:rowId xmlns:a16="http://schemas.microsoft.com/office/drawing/2014/main" val="10001"/>
                  </a:ext>
                </a:extLst>
              </a:tr>
              <a:tr h="1000608">
                <a:tc>
                  <a:txBody>
                    <a:bodyPr/>
                    <a:lstStyle/>
                    <a:p>
                      <a:r>
                        <a:rPr lang="fr-FR" dirty="0"/>
                        <a:t>Nombre d’étudiants</a:t>
                      </a:r>
                      <a:r>
                        <a:rPr lang="fr-FR" baseline="0" dirty="0"/>
                        <a:t> </a:t>
                      </a:r>
                      <a:r>
                        <a:rPr lang="fr-FR" dirty="0"/>
                        <a:t>pour 100.000 habitants</a:t>
                      </a:r>
                    </a:p>
                  </a:txBody>
                  <a:tcPr/>
                </a:tc>
                <a:tc>
                  <a:txBody>
                    <a:bodyPr/>
                    <a:lstStyle/>
                    <a:p>
                      <a:pPr algn="l"/>
                      <a:r>
                        <a:rPr lang="fr-FR" sz="1800" dirty="0">
                          <a:solidFill>
                            <a:srgbClr val="000000"/>
                          </a:solidFill>
                          <a:ea typeface="Calibri"/>
                          <a:cs typeface="Times New Roman"/>
                        </a:rPr>
                        <a:t>Nombre total d’étudiants</a:t>
                      </a:r>
                      <a:r>
                        <a:rPr lang="fr-FR" sz="1800" baseline="0" dirty="0">
                          <a:solidFill>
                            <a:srgbClr val="000000"/>
                          </a:solidFill>
                          <a:ea typeface="Calibri"/>
                          <a:cs typeface="Times New Roman"/>
                        </a:rPr>
                        <a:t> année académique (n-1; n ), multiplié par 100 000, divisé </a:t>
                      </a:r>
                      <a:r>
                        <a:rPr lang="fr-FR" sz="1800" dirty="0">
                          <a:solidFill>
                            <a:srgbClr val="000000"/>
                          </a:solidFill>
                          <a:ea typeface="Calibri"/>
                          <a:cs typeface="Times New Roman"/>
                        </a:rPr>
                        <a:t>par la population totale de l’année n-1 </a:t>
                      </a:r>
                      <a:endParaRPr lang="fr-FR" dirty="0"/>
                    </a:p>
                  </a:txBody>
                  <a:tcPr/>
                </a:tc>
                <a:extLst>
                  <a:ext uri="{0D108BD9-81ED-4DB2-BD59-A6C34878D82A}">
                    <a16:rowId xmlns:a16="http://schemas.microsoft.com/office/drawing/2014/main" val="10002"/>
                  </a:ext>
                </a:extLst>
              </a:tr>
              <a:tr h="1000608">
                <a:tc>
                  <a:txBody>
                    <a:bodyPr/>
                    <a:lstStyle/>
                    <a:p>
                      <a:r>
                        <a:rPr lang="fr-FR" dirty="0"/>
                        <a:t>Ratio</a:t>
                      </a:r>
                      <a:r>
                        <a:rPr lang="fr-FR" baseline="0" dirty="0"/>
                        <a:t> Féminin/Masculin des étudiants par type et par statut d’établissement (Rapport de féminité)</a:t>
                      </a:r>
                      <a:endParaRPr lang="fr-FR" dirty="0"/>
                    </a:p>
                  </a:txBody>
                  <a:tcPr/>
                </a:tc>
                <a:tc>
                  <a:txBody>
                    <a:bodyPr/>
                    <a:lstStyle/>
                    <a:p>
                      <a:pPr algn="l"/>
                      <a:r>
                        <a:rPr lang="fr-FR" sz="1800" dirty="0">
                          <a:solidFill>
                            <a:srgbClr val="000000"/>
                          </a:solidFill>
                          <a:latin typeface="+mn-lt"/>
                          <a:ea typeface="Calibri"/>
                          <a:cs typeface="Times New Roman"/>
                        </a:rPr>
                        <a:t>Diviser la valeur d’un indicateur donné chez les individus de sexe féminin par la valeur du même indicateur chez les individus de sexe masculin</a:t>
                      </a:r>
                      <a:endParaRPr lang="fr-FR" dirty="0"/>
                    </a:p>
                  </a:txBody>
                  <a:tcPr/>
                </a:tc>
                <a:extLst>
                  <a:ext uri="{0D108BD9-81ED-4DB2-BD59-A6C34878D82A}">
                    <a16:rowId xmlns:a16="http://schemas.microsoft.com/office/drawing/2014/main" val="10003"/>
                  </a:ext>
                </a:extLst>
              </a:tr>
              <a:tr h="1000608">
                <a:tc>
                  <a:txBody>
                    <a:bodyPr/>
                    <a:lstStyle/>
                    <a:p>
                      <a:r>
                        <a:rPr lang="fr-FR" dirty="0"/>
                        <a:t>Taux d’accès à l’enseignement supérieur par statut d’établissement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dirty="0">
                          <a:latin typeface="+mn-lt"/>
                          <a:ea typeface="Segoe UI Symbol" pitchFamily="34" charset="0"/>
                          <a:cs typeface="Times New Roman"/>
                        </a:rPr>
                        <a:t>Diviser le nombre de nouveaux inscrits dans l’enseignement supérieur par la population âgée de 18 ans (âge de référence)</a:t>
                      </a:r>
                      <a:endParaRPr lang="fr-FR" dirty="0"/>
                    </a:p>
                  </a:txBody>
                  <a:tcPr/>
                </a:tc>
                <a:extLst>
                  <a:ext uri="{0D108BD9-81ED-4DB2-BD59-A6C34878D82A}">
                    <a16:rowId xmlns:a16="http://schemas.microsoft.com/office/drawing/2014/main" val="10004"/>
                  </a:ext>
                </a:extLst>
              </a:tr>
              <a:tr h="1231518">
                <a:tc>
                  <a:txBody>
                    <a:bodyPr/>
                    <a:lstStyle/>
                    <a:p>
                      <a:r>
                        <a:rPr lang="fr-FR" dirty="0"/>
                        <a:t>Taux d’inscription immédiats des nouveaux</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dirty="0">
                          <a:latin typeface="+mn-lt"/>
                          <a:ea typeface="Calibri"/>
                          <a:cs typeface="Times New Roman"/>
                        </a:rPr>
                        <a:t>Diviser le nombre de nouveaux bacheliers inscrits dans les établissements de l’enseignement supérieur par le nombre total d’admis pour une année donnée.</a:t>
                      </a:r>
                      <a:endParaRPr lang="fr-FR" dirty="0"/>
                    </a:p>
                  </a:txBody>
                  <a:tcPr/>
                </a:tc>
                <a:extLst>
                  <a:ext uri="{0D108BD9-81ED-4DB2-BD59-A6C34878D82A}">
                    <a16:rowId xmlns:a16="http://schemas.microsoft.com/office/drawing/2014/main" val="10005"/>
                  </a:ext>
                </a:extLst>
              </a:tr>
            </a:tbl>
          </a:graphicData>
        </a:graphic>
      </p:graphicFrame>
      <p:sp>
        <p:nvSpPr>
          <p:cNvPr id="3" name="Espace réservé du numéro de diapositive 2"/>
          <p:cNvSpPr>
            <a:spLocks noGrp="1"/>
          </p:cNvSpPr>
          <p:nvPr>
            <p:ph type="sldNum" sz="quarter" idx="12"/>
          </p:nvPr>
        </p:nvSpPr>
        <p:spPr/>
        <p:txBody>
          <a:bodyPr/>
          <a:lstStyle/>
          <a:p>
            <a:fld id="{406BD97B-727F-48C6-ADE2-1F8C5F171D82}" type="slidenum">
              <a:rPr lang="fr-FR" smtClean="0"/>
              <a:pPr/>
              <a:t>8</a:t>
            </a:fld>
            <a:endParaRPr lang="fr-FR"/>
          </a:p>
        </p:txBody>
      </p:sp>
      <p:sp>
        <p:nvSpPr>
          <p:cNvPr id="4" name="Espace réservé de la date 3"/>
          <p:cNvSpPr>
            <a:spLocks noGrp="1"/>
          </p:cNvSpPr>
          <p:nvPr>
            <p:ph type="dt" sz="half" idx="10"/>
          </p:nvPr>
        </p:nvSpPr>
        <p:spPr/>
        <p:txBody>
          <a:bodyPr/>
          <a:lstStyle/>
          <a:p>
            <a:fld id="{B7F08053-3D35-40CD-9C46-EFCDBB640D9E}" type="datetime1">
              <a:rPr lang="fr-FR" smtClean="0"/>
              <a:t>30/11/2016</a:t>
            </a:fld>
            <a:endParaRPr lang="fr-F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357166"/>
            <a:ext cx="8229600" cy="767578"/>
          </a:xfrm>
        </p:spPr>
        <p:txBody>
          <a:bodyPr>
            <a:noAutofit/>
          </a:bodyPr>
          <a:lstStyle/>
          <a:p>
            <a:pPr lvl="1" algn="l" rtl="0">
              <a:spcBef>
                <a:spcPct val="0"/>
              </a:spcBef>
            </a:pPr>
            <a:r>
              <a:rPr lang="fr-FR" sz="3200" b="1" kern="1200" dirty="0">
                <a:solidFill>
                  <a:schemeClr val="accent1"/>
                </a:solidFill>
                <a:latin typeface="+mj-lt"/>
                <a:ea typeface="+mj-ea"/>
                <a:cs typeface="+mj-cs"/>
              </a:rPr>
              <a:t>Thème 1: L’accès, la scolarisation, l’équité, la mobilité et l’intégration sous-régionale</a:t>
            </a:r>
            <a:endParaRPr lang="fr-FR" sz="3200" dirty="0">
              <a:solidFill>
                <a:schemeClr val="accent1"/>
              </a:solidFill>
            </a:endParaRPr>
          </a:p>
        </p:txBody>
      </p:sp>
      <p:sp>
        <p:nvSpPr>
          <p:cNvPr id="4" name="Titre 1"/>
          <p:cNvSpPr txBox="1">
            <a:spLocks/>
          </p:cNvSpPr>
          <p:nvPr/>
        </p:nvSpPr>
        <p:spPr>
          <a:xfrm>
            <a:off x="509558" y="1170454"/>
            <a:ext cx="8229600" cy="489790"/>
          </a:xfrm>
          <a:prstGeom prst="rect">
            <a:avLst/>
          </a:prstGeom>
        </p:spPr>
        <p:txBody>
          <a:bodyPr vert="horz" lIns="0" rIns="0" bIns="0" anchor="b">
            <a:noAutofit/>
          </a:bodyPr>
          <a:lstStyle/>
          <a:p>
            <a:pPr marL="0" marR="0" lvl="1" indent="0" algn="l" defTabSz="914400" rtl="0" eaLnBrk="1" fontAlgn="auto" latinLnBrk="0" hangingPunct="1">
              <a:lnSpc>
                <a:spcPct val="100000"/>
              </a:lnSpc>
              <a:spcBef>
                <a:spcPct val="0"/>
              </a:spcBef>
              <a:spcAft>
                <a:spcPts val="0"/>
              </a:spcAft>
              <a:buClrTx/>
              <a:buSzTx/>
              <a:buFontTx/>
              <a:buNone/>
              <a:tabLst/>
              <a:defRPr/>
            </a:pPr>
            <a:r>
              <a:rPr kumimoji="0" lang="fr-FR" sz="2800" b="1" i="0" u="none" strike="noStrike" kern="1200" cap="none" spc="0" normalizeH="0" baseline="0" noProof="0" dirty="0">
                <a:ln>
                  <a:noFill/>
                </a:ln>
                <a:effectLst/>
                <a:uLnTx/>
                <a:uFillTx/>
                <a:latin typeface="+mj-lt"/>
                <a:ea typeface="+mj-ea"/>
                <a:cs typeface="+mj-cs"/>
              </a:rPr>
              <a:t>La liste</a:t>
            </a:r>
            <a:r>
              <a:rPr kumimoji="0" lang="fr-FR" sz="2800" b="1" i="0" u="none" strike="noStrike" kern="1200" cap="none" spc="0" normalizeH="0" noProof="0" dirty="0">
                <a:ln>
                  <a:noFill/>
                </a:ln>
                <a:effectLst/>
                <a:uLnTx/>
                <a:uFillTx/>
                <a:latin typeface="+mj-lt"/>
                <a:ea typeface="+mj-ea"/>
                <a:cs typeface="+mj-cs"/>
              </a:rPr>
              <a:t> des 36 tableaux se présente comme suit:</a:t>
            </a:r>
            <a:endParaRPr kumimoji="0" lang="fr-FR" sz="2800" b="0" i="0" u="none" strike="noStrike" kern="0" cap="none" spc="0" normalizeH="0" baseline="0" noProof="0" dirty="0">
              <a:ln>
                <a:noFill/>
              </a:ln>
              <a:effectLst/>
              <a:uLnTx/>
              <a:uFillTx/>
            </a:endParaRPr>
          </a:p>
        </p:txBody>
      </p:sp>
      <p:graphicFrame>
        <p:nvGraphicFramePr>
          <p:cNvPr id="6" name="Tableau 5"/>
          <p:cNvGraphicFramePr>
            <a:graphicFrameLocks noGrp="1"/>
          </p:cNvGraphicFramePr>
          <p:nvPr/>
        </p:nvGraphicFramePr>
        <p:xfrm>
          <a:off x="357158" y="1928803"/>
          <a:ext cx="8358246" cy="4384365"/>
        </p:xfrm>
        <a:graphic>
          <a:graphicData uri="http://schemas.openxmlformats.org/drawingml/2006/table">
            <a:tbl>
              <a:tblPr/>
              <a:tblGrid>
                <a:gridCol w="1571636">
                  <a:extLst>
                    <a:ext uri="{9D8B030D-6E8A-4147-A177-3AD203B41FA5}">
                      <a16:colId xmlns:a16="http://schemas.microsoft.com/office/drawing/2014/main" val="20000"/>
                    </a:ext>
                  </a:extLst>
                </a:gridCol>
                <a:gridCol w="6786610">
                  <a:extLst>
                    <a:ext uri="{9D8B030D-6E8A-4147-A177-3AD203B41FA5}">
                      <a16:colId xmlns:a16="http://schemas.microsoft.com/office/drawing/2014/main" val="20001"/>
                    </a:ext>
                  </a:extLst>
                </a:gridCol>
              </a:tblGrid>
              <a:tr h="769008">
                <a:tc>
                  <a:txBody>
                    <a:bodyPr/>
                    <a:lstStyle/>
                    <a:p>
                      <a:pPr>
                        <a:lnSpc>
                          <a:spcPct val="115000"/>
                        </a:lnSpc>
                        <a:spcAft>
                          <a:spcPts val="0"/>
                        </a:spcAft>
                      </a:pPr>
                      <a:r>
                        <a:rPr lang="fr-FR" sz="1800" dirty="0">
                          <a:latin typeface="+mj-lt"/>
                          <a:ea typeface="Calibri"/>
                          <a:cs typeface="Times New Roman"/>
                        </a:rPr>
                        <a:t>Tableau 2. 1 </a:t>
                      </a: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a:latin typeface="+mj-lt"/>
                          <a:ea typeface="Calibri"/>
                          <a:cs typeface="Times New Roman"/>
                        </a:rPr>
                        <a:t> Répartition des candidats et des admis au Baccalauréat par type et par sexe</a:t>
                      </a:r>
                      <a:r>
                        <a:rPr lang="fr-FR" sz="1800" b="1">
                          <a:latin typeface="+mj-lt"/>
                          <a:ea typeface="Calibri"/>
                          <a:cs typeface="Times New Roman"/>
                        </a:rPr>
                        <a:t> </a:t>
                      </a:r>
                      <a:endParaRPr lang="fr-FR" sz="1800">
                        <a:latin typeface="+mj-lt"/>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84505">
                <a:tc>
                  <a:txBody>
                    <a:bodyPr/>
                    <a:lstStyle/>
                    <a:p>
                      <a:pPr>
                        <a:lnSpc>
                          <a:spcPct val="115000"/>
                        </a:lnSpc>
                        <a:spcAft>
                          <a:spcPts val="0"/>
                        </a:spcAft>
                      </a:pPr>
                      <a:r>
                        <a:rPr lang="fr-FR" sz="1800" dirty="0">
                          <a:latin typeface="+mj-lt"/>
                          <a:ea typeface="Calibri"/>
                          <a:cs typeface="Times New Roman"/>
                        </a:rPr>
                        <a:t>Tableau 2. 2 </a:t>
                      </a: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Résultats du Baccalauréat par série et par sexe</a:t>
                      </a:r>
                      <a:r>
                        <a:rPr lang="fr-FR" sz="1800" b="1" dirty="0">
                          <a:latin typeface="+mj-lt"/>
                          <a:ea typeface="Calibri"/>
                          <a:cs typeface="Times New Roman"/>
                        </a:rPr>
                        <a:t> </a:t>
                      </a:r>
                      <a:endParaRPr lang="fr-FR" sz="1800" dirty="0">
                        <a:latin typeface="+mj-lt"/>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84505">
                <a:tc>
                  <a:txBody>
                    <a:bodyPr/>
                    <a:lstStyle/>
                    <a:p>
                      <a:pPr>
                        <a:lnSpc>
                          <a:spcPct val="115000"/>
                        </a:lnSpc>
                        <a:spcAft>
                          <a:spcPts val="0"/>
                        </a:spcAft>
                      </a:pPr>
                      <a:r>
                        <a:rPr lang="fr-FR" sz="1800">
                          <a:latin typeface="+mj-lt"/>
                          <a:ea typeface="Calibri"/>
                          <a:cs typeface="Times New Roman"/>
                        </a:rPr>
                        <a:t>Tableau 2. 3 </a:t>
                      </a: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Nombre d’admis au Baccalauréat par série, par sexe et par nationalité</a:t>
                      </a:r>
                      <a:r>
                        <a:rPr lang="fr-FR" sz="1800" b="1" dirty="0">
                          <a:latin typeface="+mj-lt"/>
                          <a:ea typeface="Calibri"/>
                          <a:cs typeface="Times New Roman"/>
                        </a:rPr>
                        <a:t> </a:t>
                      </a:r>
                      <a:endParaRPr lang="fr-FR" sz="1800" dirty="0">
                        <a:latin typeface="+mj-lt"/>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04289">
                <a:tc>
                  <a:txBody>
                    <a:bodyPr/>
                    <a:lstStyle/>
                    <a:p>
                      <a:pPr>
                        <a:lnSpc>
                          <a:spcPct val="115000"/>
                        </a:lnSpc>
                        <a:spcAft>
                          <a:spcPts val="0"/>
                        </a:spcAft>
                      </a:pPr>
                      <a:r>
                        <a:rPr lang="fr-FR" sz="1800">
                          <a:latin typeface="+mj-lt"/>
                          <a:ea typeface="Calibri"/>
                          <a:cs typeface="Times New Roman"/>
                        </a:rPr>
                        <a:t>Tableau 2. 4 </a:t>
                      </a: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Répartition des admis au Baccalauréat selon le sexe, la nationalité et le type</a:t>
                      </a:r>
                      <a:r>
                        <a:rPr lang="fr-FR" sz="1800" b="1" dirty="0">
                          <a:latin typeface="+mj-lt"/>
                          <a:ea typeface="Calibri"/>
                          <a:cs typeface="Times New Roman"/>
                        </a:rPr>
                        <a:t> </a:t>
                      </a:r>
                      <a:endParaRPr lang="fr-FR" sz="1800" dirty="0">
                        <a:latin typeface="+mj-lt"/>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77393">
                <a:tc>
                  <a:txBody>
                    <a:bodyPr/>
                    <a:lstStyle/>
                    <a:p>
                      <a:pPr>
                        <a:lnSpc>
                          <a:spcPct val="115000"/>
                        </a:lnSpc>
                        <a:spcAft>
                          <a:spcPts val="0"/>
                        </a:spcAft>
                      </a:pPr>
                      <a:r>
                        <a:rPr lang="fr-FR" sz="1800">
                          <a:latin typeface="+mj-lt"/>
                          <a:ea typeface="Calibri"/>
                          <a:cs typeface="Times New Roman"/>
                        </a:rPr>
                        <a:t>Tableau 2. 5 </a:t>
                      </a: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Répartition des effectifs étudiants par sexe selon le type et le statut de l’établissement</a:t>
                      </a:r>
                      <a:r>
                        <a:rPr lang="fr-FR" sz="1800" b="1" dirty="0">
                          <a:latin typeface="+mj-lt"/>
                          <a:ea typeface="Calibri"/>
                          <a:cs typeface="Times New Roman"/>
                        </a:rPr>
                        <a:t> </a:t>
                      </a:r>
                      <a:endParaRPr lang="fr-FR" sz="1800" dirty="0">
                        <a:latin typeface="+mj-lt"/>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84505">
                <a:tc>
                  <a:txBody>
                    <a:bodyPr/>
                    <a:lstStyle/>
                    <a:p>
                      <a:pPr>
                        <a:lnSpc>
                          <a:spcPct val="115000"/>
                        </a:lnSpc>
                        <a:spcAft>
                          <a:spcPts val="0"/>
                        </a:spcAft>
                      </a:pPr>
                      <a:r>
                        <a:rPr lang="fr-FR" sz="1800">
                          <a:latin typeface="+mj-lt"/>
                          <a:ea typeface="Calibri"/>
                          <a:cs typeface="Times New Roman"/>
                        </a:rPr>
                        <a:t>Tableau 2. 6</a:t>
                      </a: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Evolution des effectifs des étudiants de l'année N-1 à l'année N</a:t>
                      </a:r>
                      <a:r>
                        <a:rPr lang="fr-FR" sz="1800" b="1" dirty="0">
                          <a:latin typeface="+mj-lt"/>
                          <a:ea typeface="Calibri"/>
                          <a:cs typeface="Times New Roman"/>
                        </a:rPr>
                        <a:t> </a:t>
                      </a:r>
                      <a:endParaRPr lang="fr-FR" sz="1800" dirty="0">
                        <a:latin typeface="+mj-lt"/>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84505">
                <a:tc>
                  <a:txBody>
                    <a:bodyPr/>
                    <a:lstStyle/>
                    <a:p>
                      <a:pPr>
                        <a:lnSpc>
                          <a:spcPct val="115000"/>
                        </a:lnSpc>
                        <a:spcAft>
                          <a:spcPts val="0"/>
                        </a:spcAft>
                      </a:pPr>
                      <a:r>
                        <a:rPr lang="fr-FR" sz="1800">
                          <a:latin typeface="+mj-lt"/>
                          <a:ea typeface="Calibri"/>
                          <a:cs typeface="Times New Roman"/>
                        </a:rPr>
                        <a:t>Tableau 2. 7 </a:t>
                      </a: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Proportion de femmes par type d’établissement</a:t>
                      </a:r>
                      <a:r>
                        <a:rPr lang="fr-FR" sz="1800" b="1" dirty="0">
                          <a:latin typeface="+mj-lt"/>
                          <a:ea typeface="Calibri"/>
                          <a:cs typeface="Times New Roman"/>
                        </a:rPr>
                        <a:t> </a:t>
                      </a:r>
                      <a:endParaRPr lang="fr-FR" sz="1800" dirty="0">
                        <a:latin typeface="+mj-lt"/>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769008">
                <a:tc>
                  <a:txBody>
                    <a:bodyPr/>
                    <a:lstStyle/>
                    <a:p>
                      <a:pPr>
                        <a:lnSpc>
                          <a:spcPct val="115000"/>
                        </a:lnSpc>
                        <a:spcAft>
                          <a:spcPts val="0"/>
                        </a:spcAft>
                      </a:pPr>
                      <a:r>
                        <a:rPr lang="fr-FR" sz="1800">
                          <a:latin typeface="+mj-lt"/>
                          <a:ea typeface="Calibri"/>
                          <a:cs typeface="Times New Roman"/>
                        </a:rPr>
                        <a:t>Tableau 2. 8 </a:t>
                      </a: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mj-lt"/>
                          <a:ea typeface="Calibri"/>
                          <a:cs typeface="Times New Roman"/>
                        </a:rPr>
                        <a:t> Effectifs des étudiants des universités publiques par établissement, par faculté/école/institut et par sexe</a:t>
                      </a:r>
                      <a:r>
                        <a:rPr lang="fr-FR" sz="1800" b="1" dirty="0">
                          <a:latin typeface="+mj-lt"/>
                          <a:ea typeface="Calibri"/>
                          <a:cs typeface="Times New Roman"/>
                        </a:rPr>
                        <a:t> </a:t>
                      </a:r>
                      <a:endParaRPr lang="fr-FR" sz="1800" dirty="0">
                        <a:latin typeface="+mj-lt"/>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3" name="Espace réservé du numéro de diapositive 2"/>
          <p:cNvSpPr>
            <a:spLocks noGrp="1"/>
          </p:cNvSpPr>
          <p:nvPr>
            <p:ph type="sldNum" sz="quarter" idx="12"/>
          </p:nvPr>
        </p:nvSpPr>
        <p:spPr/>
        <p:txBody>
          <a:bodyPr/>
          <a:lstStyle/>
          <a:p>
            <a:fld id="{406BD97B-727F-48C6-ADE2-1F8C5F171D82}" type="slidenum">
              <a:rPr lang="fr-FR" smtClean="0"/>
              <a:pPr/>
              <a:t>9</a:t>
            </a:fld>
            <a:endParaRPr lang="fr-FR"/>
          </a:p>
        </p:txBody>
      </p:sp>
      <p:sp>
        <p:nvSpPr>
          <p:cNvPr id="5" name="Espace réservé de la date 4"/>
          <p:cNvSpPr>
            <a:spLocks noGrp="1"/>
          </p:cNvSpPr>
          <p:nvPr>
            <p:ph type="dt" sz="half" idx="10"/>
          </p:nvPr>
        </p:nvSpPr>
        <p:spPr/>
        <p:txBody>
          <a:bodyPr/>
          <a:lstStyle/>
          <a:p>
            <a:fld id="{10D3F255-5C29-4775-8BD9-4501154C8F4A}" type="datetime1">
              <a:rPr lang="fr-FR" smtClean="0"/>
              <a:t>30/11/2016</a:t>
            </a:fld>
            <a:endParaRPr lang="fr-F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2065</TotalTime>
  <Words>3728</Words>
  <Application>Microsoft Office PowerPoint</Application>
  <PresentationFormat>Affichage à l'écran (4:3)</PresentationFormat>
  <Paragraphs>530</Paragraphs>
  <Slides>43</Slides>
  <Notes>4</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43</vt:i4>
      </vt:variant>
    </vt:vector>
  </HeadingPairs>
  <TitlesOfParts>
    <vt:vector size="51" baseType="lpstr">
      <vt:lpstr>Arial</vt:lpstr>
      <vt:lpstr>Bell MT</vt:lpstr>
      <vt:lpstr>Calibri</vt:lpstr>
      <vt:lpstr>Constantia</vt:lpstr>
      <vt:lpstr>Segoe UI Symbol</vt:lpstr>
      <vt:lpstr>Times New Roman</vt:lpstr>
      <vt:lpstr>Wingdings 2</vt:lpstr>
      <vt:lpstr>Débit</vt:lpstr>
      <vt:lpstr> STRUCTURE DE L’ANNUAIRE STATISTIQUE DE L’ES DU TOGO</vt:lpstr>
      <vt:lpstr>Présentation PowerPoint</vt:lpstr>
      <vt:lpstr>LES DIFFRENTS TITRES DE L’ANNUAIRE </vt:lpstr>
      <vt:lpstr>STRUCTURATION DE L’ANNUAIRE </vt:lpstr>
      <vt:lpstr>Données globales</vt:lpstr>
      <vt:lpstr>Données globales (Suite et fin)</vt:lpstr>
      <vt:lpstr>Thème 1: L’accès, la scolarisation, l’équité, la mobilité et l’intégration sous-régionale</vt:lpstr>
      <vt:lpstr>Thème 1: L’accès, la scolarisation, l’équité, la mobilité et l’intégration sous-régionale</vt:lpstr>
      <vt:lpstr>Thème 1: L’accès, la scolarisation, l’équité, la mobilité et l’intégration sous-régionale</vt:lpstr>
      <vt:lpstr>Thème 1: L’accès, la scolarisation, l’équité, la mobilité et l’intégration sous-régionale (suite)</vt:lpstr>
      <vt:lpstr>Thème 1: L’accès, la scolarisation, l’équité, la mobilité et l’intégration sous-régionale (suite)</vt:lpstr>
      <vt:lpstr>Thème 1: L’accès, la scolarisation, l’équité, la mobilité et l’intégration sous-régionale (suite)</vt:lpstr>
      <vt:lpstr>Thème 1: L’accès, la scolarisation, l’équité, la mobilité et l’intégration sous-régionale (suite)</vt:lpstr>
      <vt:lpstr>Thème 1: L’accès, la scolarisation, l’équité, la mobilité et l’intégration sous-régionale (suite et fin)</vt:lpstr>
      <vt:lpstr>Thème 2: Efficacité interne</vt:lpstr>
      <vt:lpstr>Thème 2: Efficacité interne</vt:lpstr>
      <vt:lpstr>Thème 2: Efficacité interne</vt:lpstr>
      <vt:lpstr>Thème 3: L’efficacité externe</vt:lpstr>
      <vt:lpstr>Thème 3: L’efficacité externe</vt:lpstr>
      <vt:lpstr>Thème 3: Efficacité externe </vt:lpstr>
      <vt:lpstr>Thème 4: Ressources humaines</vt:lpstr>
      <vt:lpstr>Thème 4: Ressources humaines</vt:lpstr>
      <vt:lpstr>Thème 4: Ressources humaines</vt:lpstr>
      <vt:lpstr>Thème 4: Ressources humaines (suite)</vt:lpstr>
      <vt:lpstr>Thème 4: Ressources humaines (suite et fin)</vt:lpstr>
      <vt:lpstr>Thème 5: Ressources ,coûts et dépenses</vt:lpstr>
      <vt:lpstr>Thème 5: Ressources, coûts et dépenses</vt:lpstr>
      <vt:lpstr>Thème 5: Ressources, coût et dépense</vt:lpstr>
      <vt:lpstr>Thème 5: Ressources, coût et dépense (suite et fin)</vt:lpstr>
      <vt:lpstr>Thème 6: Infrastructures et œuvres universitaires</vt:lpstr>
      <vt:lpstr>Thème 6: Infrastructures et œuvres universitaires</vt:lpstr>
      <vt:lpstr>Thème 6: Infrastructure et œuvres Universitaires</vt:lpstr>
      <vt:lpstr>Thème 6: Infrastructure et œuvres Universitaires (suite)</vt:lpstr>
      <vt:lpstr>Thème 6: Infrastructure et œuvres Universitaires (suite)</vt:lpstr>
      <vt:lpstr>Thème 6: Infrastructure et œuvres Universitaires (suite)</vt:lpstr>
      <vt:lpstr>Thème 6: Infrastructure et œuvres Universitaires (suite et fin)</vt:lpstr>
      <vt:lpstr>Thème 7: Recherche, projets et partenariats</vt:lpstr>
      <vt:lpstr>Thème 7: Recherche, projets et partenariats</vt:lpstr>
      <vt:lpstr>Thème 7: Recherches, projets et partenariat</vt:lpstr>
      <vt:lpstr>Difficultés rencontrées </vt:lpstr>
      <vt:lpstr>Difficultés rencontrées </vt:lpstr>
      <vt:lpstr>Recommandations</vt:lpstr>
      <vt:lpstr>Je vous remercie de votre aimable attention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Toshiba</dc:creator>
  <cp:lastModifiedBy>user</cp:lastModifiedBy>
  <cp:revision>310</cp:revision>
  <dcterms:created xsi:type="dcterms:W3CDTF">2012-07-08T22:25:09Z</dcterms:created>
  <dcterms:modified xsi:type="dcterms:W3CDTF">2016-11-30T23:36:32Z</dcterms:modified>
</cp:coreProperties>
</file>