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285A7-D90F-4948-B2F2-50CD9339A4E7}" type="datetime1">
              <a:rPr lang="fr-FR" smtClean="0"/>
              <a:t>01/12/2016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5E36F-1E1F-4326-B1C2-4DDB2E73A4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05769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DB5CB-6609-4B1A-8E28-DEC999EC9556}" type="datetime1">
              <a:rPr lang="fr-FR" smtClean="0"/>
              <a:t>01/12/2016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34461-2C5A-43BC-B4C7-05E788DFC8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32540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2ED0-6475-4A25-B8AA-9FE1BCAF3D57}" type="datetime1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5E6E-2205-406A-8467-B4BA127F23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135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850F-D0F4-4C6B-AA2F-BC10A5386441}" type="datetime1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5E6E-2205-406A-8467-B4BA127F23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292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58AA-90DE-413A-B772-6128B8C8001A}" type="datetime1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5E6E-2205-406A-8467-B4BA127F23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328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44CA-CFAF-4B8B-A881-860E4D34FADB}" type="datetime1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5E6E-2205-406A-8467-B4BA127F23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795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8F94-5806-4B04-88B9-A855DC4864FA}" type="datetime1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5E6E-2205-406A-8467-B4BA127F23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92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916F-B1C6-4AB9-832F-F29167B664EB}" type="datetime1">
              <a:rPr lang="fr-FR" smtClean="0"/>
              <a:t>01/12/2016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5E6E-2205-406A-8467-B4BA127F23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25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92333-F514-47C0-8B9A-4676AA9E97E4}" type="datetime1">
              <a:rPr lang="fr-FR" smtClean="0"/>
              <a:t>01/12/2016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5E6E-2205-406A-8467-B4BA127F23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00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AC1F-EF36-4C54-9F2D-3517E4A3168A}" type="datetime1">
              <a:rPr lang="fr-FR" smtClean="0"/>
              <a:t>01/12/2016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5E6E-2205-406A-8467-B4BA127F23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86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9227-F4D6-4992-B13F-1B6685970B83}" type="datetime1">
              <a:rPr lang="fr-FR" smtClean="0"/>
              <a:t>01/12/2016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5E6E-2205-406A-8467-B4BA127F23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1939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A1CC-35A8-48C8-B03A-2F0CB93331DD}" type="datetime1">
              <a:rPr lang="fr-FR" smtClean="0"/>
              <a:t>01/12/2016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5E6E-2205-406A-8467-B4BA127F23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1106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16C8-97A0-4FB0-87FB-3EF12266AAB6}" type="datetime1">
              <a:rPr lang="fr-FR" smtClean="0"/>
              <a:t>01/12/2016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5E6E-2205-406A-8467-B4BA127F23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781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7A3BC-DBBB-431F-8D18-33B7B0492E9D}" type="datetime1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55E6E-2205-406A-8467-B4BA127F23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385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441879"/>
            <a:ext cx="9144000" cy="229068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ATELIER SUR  LA PERENNISATION DE LA PRODUCTION DES ANNUAIRES STATISTIQUES DE L’ENSEIGNEMENT SUPERIEUR DU TOGO</a:t>
            </a:r>
            <a:r>
              <a:rPr lang="fr-FR" sz="3600" dirty="0">
                <a:effectLst/>
              </a:rPr>
              <a:t/>
            </a:r>
            <a:br>
              <a:rPr lang="fr-FR" sz="3600" dirty="0">
                <a:effectLst/>
              </a:rPr>
            </a:b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508744"/>
            <a:ext cx="9144000" cy="7655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PARTAGE DE L’EXPERIENCE </a:t>
            </a:r>
            <a:r>
              <a:rPr lang="fr-FR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DU GRETAF-CI </a:t>
            </a:r>
            <a:endParaRPr lang="fr-FR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524000" y="5050465"/>
            <a:ext cx="9144000" cy="7655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fr-F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ASSANDE Paul, Chercheur au GRETAF-CI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A85B-F294-4D82-98D3-275CE923BD3B}" type="datetime1">
              <a:rPr lang="fr-FR" smtClean="0"/>
              <a:t>01/12/2016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5E6E-2205-406A-8467-B4BA127F238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04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350874"/>
            <a:ext cx="9144000" cy="10845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Historique de la production de l’annuaire statistique de l’enseignement supérieur au Togo</a:t>
            </a: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1860698"/>
            <a:ext cx="9144000" cy="447630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fr-FR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L’état des statistiques de l’ES au Togo avant le PAES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niveau de la disponibilité des statistiques :</a:t>
            </a:r>
          </a:p>
          <a:p>
            <a:pPr algn="just"/>
            <a:endParaRPr lang="fr-F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AutoNum type="romanLcParenBoth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Absence d’une base de données à jour des établissements d’enseignement supérieur;</a:t>
            </a:r>
          </a:p>
          <a:p>
            <a:pPr marL="571500" indent="-571500" algn="just">
              <a:buFont typeface="Arial" panose="020B0604020202020204" pitchFamily="34" charset="0"/>
              <a:buAutoNum type="romanLcParenBoth"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AutoNum type="romanLcParenBoth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Seules quelques données (effectif étudiants) 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l’Université de Lomé étaient disponibles.</a:t>
            </a:r>
          </a:p>
          <a:p>
            <a:pPr algn="just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FA2B-6171-4130-B7A8-19A6F73F3CDE}" type="datetime1">
              <a:rPr lang="fr-FR" smtClean="0"/>
              <a:t>01/12/2016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5E6E-2205-406A-8467-B4BA127F2381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776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350874"/>
            <a:ext cx="9144000" cy="10845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Historique de la production de l’annuaire statistique de l’enseignement supérieur au Togo</a:t>
            </a: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1860698"/>
            <a:ext cx="9144000" cy="447630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fr-FR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Les acquis du projet PAES pour le Togo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niveau du cadre institutionnel :</a:t>
            </a:r>
          </a:p>
          <a:p>
            <a:pPr algn="just"/>
            <a:endParaRPr lang="fr-F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AutoNum type="romanLcParenBoth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Création effective de la DPPE au MESR avec un personnel, certes insuffisant, mais dédié à la production des statistiques de l’ES;</a:t>
            </a:r>
          </a:p>
          <a:p>
            <a:pPr marL="571500" indent="-571500" algn="just">
              <a:buFont typeface="Arial" panose="020B0604020202020204" pitchFamily="34" charset="0"/>
              <a:buAutoNum type="romanLcParenBoth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Rattachement des établissements supérieurs d’enseignement technique et professionnel au MESR.</a:t>
            </a:r>
          </a:p>
          <a:p>
            <a:pPr marL="571500" indent="-571500" algn="just">
              <a:buFont typeface="Arial" panose="020B0604020202020204" pitchFamily="34" charset="0"/>
              <a:buAutoNum type="romanLcParenBoth"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94FF-A3DD-4339-BC5A-7C493BA9DCE9}" type="datetime1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5E6E-2205-406A-8467-B4BA127F2381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75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350874"/>
            <a:ext cx="9144000" cy="10845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Historique de la production de l’annuaire statistique de l’enseignement supérieur au Togo</a:t>
            </a: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1860698"/>
            <a:ext cx="9144000" cy="447630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r>
              <a:rPr lang="fr-FR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Les acquis du projet PAES pour le Togo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niveau des équipements:</a:t>
            </a:r>
          </a:p>
          <a:p>
            <a:pPr algn="just"/>
            <a:endParaRPr lang="fr-F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AutoNum type="romanLcParenBoth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Dotation de la DPPE en équipements informatiques de pointe par l’UEMOA à travers le PAES;</a:t>
            </a:r>
          </a:p>
          <a:p>
            <a:pPr marL="571500" indent="-571500" algn="just">
              <a:buFont typeface="Arial" panose="020B0604020202020204" pitchFamily="34" charset="0"/>
              <a:buAutoNum type="romanLcParenBoth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Mise à la disposition de la DPPE d’une application informatique de production des tableaux de l’annuaires statistiques;</a:t>
            </a:r>
          </a:p>
          <a:p>
            <a:pPr marL="571500" indent="-571500" algn="just">
              <a:buFont typeface="Arial" panose="020B0604020202020204" pitchFamily="34" charset="0"/>
              <a:buAutoNum type="romanLcParenBoth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Mise à la disposition de la DPPE d’une application informatique pour la mise en ligne des annuaires statistiques produits.</a:t>
            </a:r>
          </a:p>
          <a:p>
            <a:pPr marL="571500" indent="-571500" algn="just">
              <a:buFont typeface="Arial" panose="020B0604020202020204" pitchFamily="34" charset="0"/>
              <a:buAutoNum type="romanLcParenBoth"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24DB-EC24-4D88-A058-62683C31A10A}" type="datetime1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5E6E-2205-406A-8467-B4BA127F2381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96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350874"/>
            <a:ext cx="9144000" cy="10845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Historique de la production de l’annuaire statistique de l’enseignement supérieur au Togo</a:t>
            </a: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1860698"/>
            <a:ext cx="9144000" cy="447630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r>
              <a:rPr lang="fr-FR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Les acquis du projet PAES pour le Togo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niveau de la production des annuaires statistiques :</a:t>
            </a:r>
          </a:p>
          <a:p>
            <a:pPr marL="571500" indent="-571500" algn="just">
              <a:buFont typeface="Arial" panose="020B0604020202020204" pitchFamily="34" charset="0"/>
              <a:buAutoNum type="romanLcParenBoth"/>
            </a:pPr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cadre conceptuel de </a:t>
            </a:r>
            <a:r>
              <a:rPr lang="fr-F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</a:t>
            </a:r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l’annuaire statistique de l’enseignement supérieur est disponible à la DPPE;</a:t>
            </a:r>
          </a:p>
          <a:p>
            <a:pPr marL="571500" indent="-571500" algn="just">
              <a:buFont typeface="Arial" panose="020B0604020202020204" pitchFamily="34" charset="0"/>
              <a:buAutoNum type="romanLcParenBoth"/>
            </a:pPr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annuaires statistiques de l’ES des années académiques 2007/2008; 2008/2009 et 2009/2010 ont été produits dans le cadre du PAES;</a:t>
            </a:r>
          </a:p>
          <a:p>
            <a:pPr marL="571500" indent="-571500" algn="just">
              <a:buFont typeface="Arial" panose="020B0604020202020204" pitchFamily="34" charset="0"/>
              <a:buAutoNum type="romanLcParenBoth"/>
            </a:pPr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annuaires statistiques 2012/2013 et 2013/2014 sont produits par la DPPE et en cours d’impression;</a:t>
            </a:r>
          </a:p>
          <a:p>
            <a:pPr marL="571500" indent="-571500" algn="just">
              <a:buFont typeface="Arial" panose="020B0604020202020204" pitchFamily="34" charset="0"/>
              <a:buAutoNum type="romanLcParenBoth"/>
            </a:pPr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annuaires statistiques 2010/2011 et 2011/2012 sont en cours de production par la DPPE. </a:t>
            </a:r>
          </a:p>
          <a:p>
            <a:pPr marL="571500" indent="-571500" algn="just">
              <a:buFont typeface="Arial" panose="020B0604020202020204" pitchFamily="34" charset="0"/>
              <a:buAutoNum type="romanLcParenBoth"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AutoNum type="romanLcParenBoth"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BC13-5685-4833-ADB2-8488EBB19757}" type="datetime1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5E6E-2205-406A-8467-B4BA127F2381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79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350874"/>
            <a:ext cx="9144000" cy="10845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Historique de la production de l’annuaire statistique de l’enseignement supérieur au Togo</a:t>
            </a: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1860698"/>
            <a:ext cx="9144000" cy="447630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fr-FR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 on le </a:t>
            </a:r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voit, des </a:t>
            </a:r>
            <a:r>
              <a:rPr lang="fr-FR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efforts importants ont été faits pour doter le Togo de statistiques fiables et actuelles sur l’ES pour des politiques plus efficaces. </a:t>
            </a:r>
          </a:p>
          <a:p>
            <a:pPr algn="just"/>
            <a:r>
              <a:rPr lang="fr-FR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Sans la collaboration des partenaires que vous êtes (producteurs des données primaires), ces résultats ne sont pas possibles.</a:t>
            </a:r>
          </a:p>
          <a:p>
            <a:pPr algn="just"/>
            <a:r>
              <a:rPr lang="fr-FR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Merci pour votre disponibilité et surtout pour votre engagement à continuer la collaboration avec le MESR.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AutoNum type="romanLcParenBoth"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FC69-5DA6-4786-9D35-D1A0C4448FBC}" type="datetime1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5E6E-2205-406A-8467-B4BA127F2381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693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62223" y="2551815"/>
            <a:ext cx="9144000" cy="140349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vous remercie pour votre aimable attention</a:t>
            </a:r>
            <a:br>
              <a:rPr lang="fr-F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3600" b="1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6D57-6E63-440E-BC4D-8BD117470EAC}" type="datetime1">
              <a:rPr lang="fr-FR" smtClean="0"/>
              <a:t>01/12/2016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5E6E-2205-406A-8467-B4BA127F2381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184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350874"/>
            <a:ext cx="9144000" cy="10845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Historique de la production de l’annuaire statistique de l’enseignement supérieur au Togo</a:t>
            </a: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2466753"/>
            <a:ext cx="9144000" cy="350874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l"/>
            <a:r>
              <a:rPr lang="fr-FR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de présentation</a:t>
            </a:r>
          </a:p>
          <a:p>
            <a:pPr marL="457200" indent="-457200" algn="l">
              <a:buAutoNum type="arabicPeriod"/>
            </a:pPr>
            <a:endParaRPr lang="fr-FR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AutoNum type="arabicPeriod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Quelques concepts utiles</a:t>
            </a:r>
          </a:p>
          <a:p>
            <a:pPr marL="457200" indent="-457200" algn="l">
              <a:buAutoNum type="arabicPeriod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L’importance des statistiques de l’ES</a:t>
            </a:r>
          </a:p>
          <a:p>
            <a:pPr marL="457200" indent="-457200" algn="l">
              <a:buAutoNum type="arabicPeriod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L’état des statistiques de l’ES dans l’UEMOA avant le projet PAES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situation au Togo avant le projet</a:t>
            </a:r>
          </a:p>
          <a:p>
            <a:pPr marL="457200" indent="-457200" algn="l">
              <a:buAutoNum type="arabicPeriod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acquis du projet pour le Togo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5CA9-3D66-4EF9-A6EB-5F2B9E5F9B18}" type="datetime1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5E6E-2205-406A-8467-B4BA127F238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631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350874"/>
            <a:ext cx="9144000" cy="10845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Historique de la production de l’annuaire statistique de l’enseignement supérieur au Togo</a:t>
            </a: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2466753"/>
            <a:ext cx="9144000" cy="350874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fr-FR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Quelques concepts utiles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L’Enseignement Supérieur :</a:t>
            </a:r>
          </a:p>
          <a:p>
            <a:pPr marL="571500" indent="-571500" algn="just">
              <a:buAutoNum type="romanLcParenBoth"/>
            </a:pPr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 l’enseignement postsecondaire technique, professionnel et universitaire, (UEMOA)</a:t>
            </a:r>
          </a:p>
          <a:p>
            <a:pPr marL="571500" indent="-571500" algn="just">
              <a:buAutoNum type="romanLcParenBoth"/>
            </a:pPr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contient un programme dont le </a:t>
            </a:r>
            <a:r>
              <a:rPr lang="fr-F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contenu </a:t>
            </a:r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éducatif est plus approfondi que celui du secondaire premier et second cycle, (UNESCO)</a:t>
            </a:r>
          </a:p>
          <a:p>
            <a:pPr algn="l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DC3C-4501-4053-9A17-08BD79BA9451}" type="datetime1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5E6E-2205-406A-8467-B4BA127F238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905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350874"/>
            <a:ext cx="9144000" cy="10845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Historique de la production de l’annuaire statistique de l’enseignement supérieur au Togo</a:t>
            </a: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2466753"/>
            <a:ext cx="9144000" cy="350874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fr-FR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Quelques concepts utiles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L’annuaire statistique :</a:t>
            </a:r>
          </a:p>
          <a:p>
            <a:pPr marL="571500" indent="-571500" algn="just">
              <a:buAutoNum type="romanLcParenBoth"/>
            </a:pPr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 un document qui recense les données statistiques relatives à une entité  donnée et les classe par catégories ou par rubrique;</a:t>
            </a:r>
          </a:p>
          <a:p>
            <a:pPr marL="571500" indent="-571500" algn="just">
              <a:buAutoNum type="romanLcParenBoth"/>
            </a:pPr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pour objectif de fournir, en un seul volume, un inventaire complet de statistiques concernant  un sujet donné, sur une période donnée (généralement l’année).</a:t>
            </a:r>
          </a:p>
          <a:p>
            <a:pPr algn="l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3CB1-4870-4448-A12A-B9F36C78AE97}" type="datetime1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5E6E-2205-406A-8467-B4BA127F238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50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350874"/>
            <a:ext cx="9144000" cy="10845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Historique de la production de l’annuaire statistique de l’enseignement supérieur au Togo</a:t>
            </a: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1860698"/>
            <a:ext cx="9144000" cy="447630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fr-FR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L’importance des statistiques de l’ES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disponibilité des statistiques sur l’ES :</a:t>
            </a:r>
          </a:p>
          <a:p>
            <a:pPr marL="571500" indent="-571500" algn="just">
              <a:buAutoNum type="romanLcParenBoth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permet  un meilleur suivi-évaluation de l’évolution des objectifs fixés par chaque pays dans le secteur de l’enseignement supérieur;</a:t>
            </a:r>
          </a:p>
          <a:p>
            <a:pPr marL="571500" indent="-571500" algn="just">
              <a:buAutoNum type="romanLcParenBoth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oriente les décisions et les réformes du secteur de l’ES pour une meilleure adéquation entre l’offre et la demande, entre la formation et l’emploi;</a:t>
            </a:r>
          </a:p>
          <a:p>
            <a:pPr marL="571500" indent="-571500" algn="just">
              <a:buAutoNum type="romanLcParenBoth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oriente les politiques de l’ES et de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recherche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scientifique</a:t>
            </a:r>
          </a:p>
          <a:p>
            <a:pPr marL="571500" indent="-571500" algn="just">
              <a:buAutoNum type="romanLcParenBoth"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CEB5-9F97-4305-A420-801B35AA274D}" type="datetime1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5E6E-2205-406A-8467-B4BA127F238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77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350874"/>
            <a:ext cx="9144000" cy="10845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Historique de la production de l’annuaire statistique de l’enseignement supérieur au Togo</a:t>
            </a: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1860698"/>
            <a:ext cx="9144000" cy="447630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r>
              <a:rPr lang="fr-FR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L’état des statistiques de l’ES dans l’UEMOA avant le PAES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Absence de données statistiques fiables et actuelles sur l’ES dans la majorité des pays de l’Union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Seulement 2 pays sur les 8 produisaient régulièrement des statistiques sur l’ES.</a:t>
            </a:r>
          </a:p>
          <a:p>
            <a:pPr algn="just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moins 3 études ont abouti à la même conclusion :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UEMOA en février 2004;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PAES en mars/avril 2008;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ISU/ UNESCO BREDA en 2006.</a:t>
            </a:r>
          </a:p>
          <a:p>
            <a:pPr algn="just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ccolade fermante 3"/>
          <p:cNvSpPr/>
          <p:nvPr/>
        </p:nvSpPr>
        <p:spPr>
          <a:xfrm>
            <a:off x="6698513" y="4784651"/>
            <a:ext cx="393405" cy="1265275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7729875" y="5094122"/>
            <a:ext cx="2838888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Projet de confection des annuaires statistiques</a:t>
            </a:r>
          </a:p>
        </p:txBody>
      </p:sp>
      <p:sp>
        <p:nvSpPr>
          <p:cNvPr id="7" name="Flèche droite 6"/>
          <p:cNvSpPr/>
          <p:nvPr/>
        </p:nvSpPr>
        <p:spPr>
          <a:xfrm>
            <a:off x="7304574" y="5252484"/>
            <a:ext cx="361507" cy="3296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BC3F-D96F-4870-827E-BB9B8E288BAC}" type="datetime1">
              <a:rPr lang="fr-FR" smtClean="0"/>
              <a:t>01/12/2016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5E6E-2205-406A-8467-B4BA127F238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054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350874"/>
            <a:ext cx="9144000" cy="10845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Historique de la production de l’annuaire statistique de l’enseignement supérieur au Togo</a:t>
            </a: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1860698"/>
            <a:ext cx="9144000" cy="447630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fr-FR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L’état des statistiques de l’ES au Togo avant le PAES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niveau du cadre institutionnel :</a:t>
            </a:r>
          </a:p>
          <a:p>
            <a:pPr marL="571500" indent="-571500" algn="just">
              <a:buAutoNum type="romanLcParenBoth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Deux Ministères étaient en charge de l’ES (MESR et Ministère de l’enseignement technique);</a:t>
            </a:r>
          </a:p>
          <a:p>
            <a:pPr marL="571500" indent="-571500" algn="just">
              <a:buAutoNum type="romanLcParenBoth"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Conception différente de l’ES par le MESR (seules les Universités publiques et les établissements qui relevaient de sa compétence étaient considérés);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ifficultés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collecter les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données des établissements hors MESR.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AutoNum type="romanLcParenBoth"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5803605" y="3726710"/>
            <a:ext cx="584790" cy="579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6F48-60B6-4378-B0F9-FB61E533CB53}" type="datetime1">
              <a:rPr lang="fr-FR" smtClean="0"/>
              <a:t>01/12/2016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5E6E-2205-406A-8467-B4BA127F238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925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350874"/>
            <a:ext cx="9144000" cy="10845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Historique de la production de l’annuaire statistique de l’enseignement supérieur au Togo</a:t>
            </a: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1860698"/>
            <a:ext cx="9144000" cy="447630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fr-FR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L’état des statistiques de l’ES au Togo avant le PAES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fr-F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niveau du cadre institutionnel :</a:t>
            </a:r>
          </a:p>
          <a:p>
            <a:pPr algn="just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(iii)  Le MESR est de création récente 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(décret n°2008-090/PR du 29 juillet 2008);</a:t>
            </a:r>
          </a:p>
          <a:p>
            <a:pPr algn="just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(iv)   L’ES était géré par le Ministère de l’Education nationale </a:t>
            </a:r>
          </a:p>
          <a:p>
            <a:pPr algn="just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l’annuaire statistique produit ne prenait en compte que les données de l’enseignement primaire et du secondaire.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lèche vers le bas 3"/>
          <p:cNvSpPr/>
          <p:nvPr/>
        </p:nvSpPr>
        <p:spPr>
          <a:xfrm>
            <a:off x="5635256" y="3902152"/>
            <a:ext cx="588334" cy="89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2115-3C53-4F1E-8DEC-45E934A1E94D}" type="datetime1">
              <a:rPr lang="fr-FR" smtClean="0"/>
              <a:t>01/12/2016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5E6E-2205-406A-8467-B4BA127F238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55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350874"/>
            <a:ext cx="9144000" cy="10845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Historique de la production de l’annuaire statistique de l’enseignement supérieur au Togo</a:t>
            </a: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1860698"/>
            <a:ext cx="9144000" cy="447630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l"/>
            <a:r>
              <a:rPr lang="fr-FR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L’état des statistiques de l’ES au Togo avant le PAES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niveau du cadre institutionnel :</a:t>
            </a:r>
          </a:p>
          <a:p>
            <a:pPr algn="just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(v)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DPPE prévue par le décret de création du MESR et qui doit être en charge des statistiques n’était pas encore créée</a:t>
            </a:r>
          </a:p>
          <a:p>
            <a:pPr algn="just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Absence de personnel dédié à la production des statistiques de l’ES;</a:t>
            </a:r>
          </a:p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Absence de financement pour la collecte des statistiques;</a:t>
            </a:r>
          </a:p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Absence d’équipements.</a:t>
            </a:r>
          </a:p>
          <a:p>
            <a:pPr algn="just">
              <a:lnSpc>
                <a:spcPct val="110000"/>
              </a:lnSpc>
            </a:pPr>
            <a:endParaRPr lang="fr-FR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NB: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Conseiller Technique du Ministre était souvent sollicité pour collecter des statistiques aux fins de répondre à des besoins ponctuels d’informations.</a:t>
            </a:r>
          </a:p>
          <a:p>
            <a:pPr algn="just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lèche vers le bas 3"/>
          <p:cNvSpPr/>
          <p:nvPr/>
        </p:nvSpPr>
        <p:spPr>
          <a:xfrm>
            <a:off x="5582093" y="3433769"/>
            <a:ext cx="648586" cy="5209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33332-74D4-43FC-B8BF-7B6F5300E914}" type="datetime1">
              <a:rPr lang="fr-FR" smtClean="0"/>
              <a:t>01/12/2016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5E6E-2205-406A-8467-B4BA127F2381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15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1041</Words>
  <Application>Microsoft Office PowerPoint</Application>
  <PresentationFormat>Grand écran</PresentationFormat>
  <Paragraphs>141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Thème Office</vt:lpstr>
      <vt:lpstr>ATELIER SUR  LA PERENNISATION DE LA PRODUCTION DES ANNUAIRES STATISTIQUES DE L’ENSEIGNEMENT SUPERIEUR DU TOGO </vt:lpstr>
      <vt:lpstr>Historique de la production de l’annuaire statistique de l’enseignement supérieur au Togo</vt:lpstr>
      <vt:lpstr>Historique de la production de l’annuaire statistique de l’enseignement supérieur au Togo</vt:lpstr>
      <vt:lpstr>Historique de la production de l’annuaire statistique de l’enseignement supérieur au Togo</vt:lpstr>
      <vt:lpstr>Historique de la production de l’annuaire statistique de l’enseignement supérieur au Togo</vt:lpstr>
      <vt:lpstr>Historique de la production de l’annuaire statistique de l’enseignement supérieur au Togo</vt:lpstr>
      <vt:lpstr>Historique de la production de l’annuaire statistique de l’enseignement supérieur au Togo</vt:lpstr>
      <vt:lpstr>Historique de la production de l’annuaire statistique de l’enseignement supérieur au Togo</vt:lpstr>
      <vt:lpstr>Historique de la production de l’annuaire statistique de l’enseignement supérieur au Togo</vt:lpstr>
      <vt:lpstr>Historique de la production de l’annuaire statistique de l’enseignement supérieur au Togo</vt:lpstr>
      <vt:lpstr>Historique de la production de l’annuaire statistique de l’enseignement supérieur au Togo</vt:lpstr>
      <vt:lpstr>Historique de la production de l’annuaire statistique de l’enseignement supérieur au Togo</vt:lpstr>
      <vt:lpstr>Historique de la production de l’annuaire statistique de l’enseignement supérieur au Togo</vt:lpstr>
      <vt:lpstr>Historique de la production de l’annuaire statistique de l’enseignement supérieur au Togo</vt:lpstr>
      <vt:lpstr>Je vous remercie pour votre aimable attention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SUR  LA PERENNISATION DE LA PRODUCTION DES ANNUAIRES DE L’ENSEIGNEMENT SUPERIEUR DU TOGO </dc:title>
  <dc:creator>user</dc:creator>
  <cp:lastModifiedBy>Microsoft</cp:lastModifiedBy>
  <cp:revision>63</cp:revision>
  <dcterms:created xsi:type="dcterms:W3CDTF">2016-11-30T20:35:54Z</dcterms:created>
  <dcterms:modified xsi:type="dcterms:W3CDTF">2016-12-01T12:33:20Z</dcterms:modified>
</cp:coreProperties>
</file>